
<file path=[Content_Types].xml><?xml version="1.0" encoding="utf-8"?>
<Types xmlns="http://schemas.openxmlformats.org/package/2006/content-types">
  <Default Extension="jpeg" ContentType="image/jpeg"/>
  <Default Extension="tiff" ContentType="image/tif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1" r:id="rId5"/>
    <p:sldId id="260" r:id="rId6"/>
    <p:sldId id="259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4" r:id="rId15"/>
    <p:sldId id="269" r:id="rId16"/>
    <p:sldId id="270" r:id="rId17"/>
    <p:sldId id="271" r:id="rId18"/>
    <p:sldId id="272" r:id="rId19"/>
    <p:sldId id="273" r:id="rId20"/>
    <p:sldId id="276" r:id="rId21"/>
    <p:sldId id="279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3" d="100"/>
          <a:sy n="53" d="100"/>
        </p:scale>
        <p:origin x="10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46616D-F3C9-4E7C-8E83-E1C68D988548}" type="doc">
      <dgm:prSet loTypeId="urn:microsoft.com/office/officeart/2005/8/layout/chevron2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5A081C4C-647D-44D9-8908-67CA8F4925E6}">
      <dgm:prSet phldrT="[文本]" custT="1"/>
      <dgm:spPr>
        <a:solidFill>
          <a:schemeClr val="bg2"/>
        </a:solidFill>
      </dgm:spPr>
      <dgm:t>
        <a:bodyPr/>
        <a:lstStyle/>
        <a:p>
          <a:pPr algn="ctr"/>
          <a:r>
            <a:rPr lang="zh-CN" altLang="en-US" sz="2800" b="1" dirty="0"/>
            <a:t>概念</a:t>
          </a:r>
        </a:p>
      </dgm:t>
    </dgm:pt>
    <dgm:pt modelId="{3E58AFCC-8E5E-449D-A933-44F4DEEF038E}" cxnId="{EB8C27A1-C692-4DDC-99B2-617DE3463C47}" type="parTrans">
      <dgm:prSet/>
      <dgm:spPr/>
      <dgm:t>
        <a:bodyPr/>
        <a:lstStyle/>
        <a:p>
          <a:pPr algn="ctr"/>
          <a:endParaRPr lang="zh-CN" altLang="en-US"/>
        </a:p>
      </dgm:t>
    </dgm:pt>
    <dgm:pt modelId="{869C08A9-4BF9-4CC3-9628-6D876ECE2996}" cxnId="{EB8C27A1-C692-4DDC-99B2-617DE3463C47}" type="sibTrans">
      <dgm:prSet/>
      <dgm:spPr/>
      <dgm:t>
        <a:bodyPr/>
        <a:lstStyle/>
        <a:p>
          <a:pPr algn="ctr"/>
          <a:endParaRPr lang="zh-CN" altLang="en-US"/>
        </a:p>
      </dgm:t>
    </dgm:pt>
    <dgm:pt modelId="{9C47F721-F0C5-434A-B2B7-28EAAC218272}">
      <dgm:prSet phldrT="[文本]" custT="1"/>
      <dgm:spPr>
        <a:solidFill>
          <a:schemeClr val="bg1">
            <a:alpha val="90000"/>
          </a:schemeClr>
        </a:solidFill>
      </dgm:spPr>
      <dgm:t>
        <a:bodyPr/>
        <a:lstStyle/>
        <a:p>
          <a:pPr algn="ctr"/>
          <a:r>
            <a:rPr lang="zh-CN" altLang="en-US" sz="3000" dirty="0"/>
            <a:t>四个要素、核心思想</a:t>
          </a:r>
        </a:p>
      </dgm:t>
    </dgm:pt>
    <dgm:pt modelId="{917CA1FD-CBD8-4D71-9190-6A79E07DA30E}" cxnId="{864477D1-5E21-4368-AD74-2593EA0FF668}" type="parTrans">
      <dgm:prSet/>
      <dgm:spPr/>
      <dgm:t>
        <a:bodyPr/>
        <a:lstStyle/>
        <a:p>
          <a:pPr algn="ctr"/>
          <a:endParaRPr lang="zh-CN" altLang="en-US"/>
        </a:p>
      </dgm:t>
    </dgm:pt>
    <dgm:pt modelId="{1EBE07CD-AE08-4569-A75B-DB063C704590}" cxnId="{864477D1-5E21-4368-AD74-2593EA0FF668}" type="sibTrans">
      <dgm:prSet/>
      <dgm:spPr/>
      <dgm:t>
        <a:bodyPr/>
        <a:lstStyle/>
        <a:p>
          <a:pPr algn="ctr"/>
          <a:endParaRPr lang="zh-CN" altLang="en-US"/>
        </a:p>
      </dgm:t>
    </dgm:pt>
    <dgm:pt modelId="{D5B53DB4-E33C-4E09-820C-E48FB0B5CF30}">
      <dgm:prSet phldrT="[文本]" custT="1"/>
      <dgm:spPr>
        <a:solidFill>
          <a:schemeClr val="bg2"/>
        </a:solidFill>
      </dgm:spPr>
      <dgm:t>
        <a:bodyPr/>
        <a:lstStyle/>
        <a:p>
          <a:pPr algn="ctr"/>
          <a:r>
            <a:rPr lang="zh-CN" altLang="en-US" sz="2000" b="1" dirty="0"/>
            <a:t>模型的核心思想</a:t>
          </a:r>
        </a:p>
      </dgm:t>
    </dgm:pt>
    <dgm:pt modelId="{C5600CC3-90D1-41D1-8D22-A2CC854B2134}" cxnId="{8DD520A4-EDFC-4987-A1D8-619FB601A30C}" type="parTrans">
      <dgm:prSet/>
      <dgm:spPr/>
      <dgm:t>
        <a:bodyPr/>
        <a:lstStyle/>
        <a:p>
          <a:pPr algn="ctr"/>
          <a:endParaRPr lang="zh-CN" altLang="en-US"/>
        </a:p>
      </dgm:t>
    </dgm:pt>
    <dgm:pt modelId="{6D7BD700-0CF4-4D72-8FAB-3835EFF22D62}" cxnId="{8DD520A4-EDFC-4987-A1D8-619FB601A30C}" type="sibTrans">
      <dgm:prSet/>
      <dgm:spPr/>
      <dgm:t>
        <a:bodyPr/>
        <a:lstStyle/>
        <a:p>
          <a:pPr algn="ctr"/>
          <a:endParaRPr lang="zh-CN" altLang="en-US"/>
        </a:p>
      </dgm:t>
    </dgm:pt>
    <dgm:pt modelId="{102EC081-BBA0-4E10-B09C-C9001114DB39}">
      <dgm:prSet phldrT="[文本]" custT="1"/>
      <dgm:spPr>
        <a:solidFill>
          <a:schemeClr val="bg1">
            <a:alpha val="90000"/>
          </a:schemeClr>
        </a:solidFill>
      </dgm:spPr>
      <dgm:t>
        <a:bodyPr/>
        <a:lstStyle/>
        <a:p>
          <a:pPr algn="ctr"/>
          <a:r>
            <a:rPr lang="en-US" altLang="zh-CN" sz="3000" dirty="0" smtClean="0"/>
            <a:t>Airbnb</a:t>
          </a:r>
          <a:r>
            <a:rPr lang="zh-CN" altLang="en-US" sz="3000" dirty="0" smtClean="0"/>
            <a:t>和太子奶</a:t>
          </a:r>
          <a:endParaRPr lang="zh-CN" altLang="en-US" sz="3000" dirty="0"/>
        </a:p>
      </dgm:t>
    </dgm:pt>
    <dgm:pt modelId="{C0A54E4E-57BF-467B-8482-1E5A638C930C}" cxnId="{A8E8806F-4647-4E39-B73D-7A71E6A77CD3}" type="parTrans">
      <dgm:prSet/>
      <dgm:spPr/>
      <dgm:t>
        <a:bodyPr/>
        <a:lstStyle/>
        <a:p>
          <a:pPr algn="ctr"/>
          <a:endParaRPr lang="zh-CN" altLang="en-US"/>
        </a:p>
      </dgm:t>
    </dgm:pt>
    <dgm:pt modelId="{0AB5957B-577C-4387-B68D-BDF5821F3E48}" cxnId="{A8E8806F-4647-4E39-B73D-7A71E6A77CD3}" type="sibTrans">
      <dgm:prSet/>
      <dgm:spPr/>
      <dgm:t>
        <a:bodyPr/>
        <a:lstStyle/>
        <a:p>
          <a:pPr algn="ctr"/>
          <a:endParaRPr lang="zh-CN" altLang="en-US"/>
        </a:p>
      </dgm:t>
    </dgm:pt>
    <dgm:pt modelId="{9363450E-E290-40AC-8AAA-B3CD500DBEA1}">
      <dgm:prSet phldrT="[文本]" custT="1"/>
      <dgm:spPr>
        <a:solidFill>
          <a:schemeClr val="bg2"/>
        </a:solidFill>
      </dgm:spPr>
      <dgm:t>
        <a:bodyPr/>
        <a:lstStyle/>
        <a:p>
          <a:pPr algn="ctr"/>
          <a:r>
            <a:rPr lang="zh-CN" altLang="en-US" sz="1700" b="1" dirty="0"/>
            <a:t>模型的核心要素</a:t>
          </a:r>
        </a:p>
      </dgm:t>
    </dgm:pt>
    <dgm:pt modelId="{47574EFF-4273-4D6F-B8E9-0E694CBCEBD3}" cxnId="{523FF649-DE50-4CC2-8ED4-7D21F52E5F1D}" type="parTrans">
      <dgm:prSet/>
      <dgm:spPr/>
      <dgm:t>
        <a:bodyPr/>
        <a:lstStyle/>
        <a:p>
          <a:pPr algn="ctr"/>
          <a:endParaRPr lang="zh-CN" altLang="en-US"/>
        </a:p>
      </dgm:t>
    </dgm:pt>
    <dgm:pt modelId="{66C837BF-16F2-4204-8037-0CE36320E3F9}" cxnId="{523FF649-DE50-4CC2-8ED4-7D21F52E5F1D}" type="sibTrans">
      <dgm:prSet/>
      <dgm:spPr/>
      <dgm:t>
        <a:bodyPr/>
        <a:lstStyle/>
        <a:p>
          <a:pPr algn="ctr"/>
          <a:endParaRPr lang="zh-CN" altLang="en-US"/>
        </a:p>
      </dgm:t>
    </dgm:pt>
    <dgm:pt modelId="{EF5A2A3A-E8D9-4C6B-8E80-615F07AB0B0A}">
      <dgm:prSet phldrT="[文本]" custT="1"/>
      <dgm:spPr>
        <a:solidFill>
          <a:schemeClr val="bg1">
            <a:alpha val="90000"/>
          </a:schemeClr>
        </a:solidFill>
      </dgm:spPr>
      <dgm:t>
        <a:bodyPr/>
        <a:lstStyle/>
        <a:p>
          <a:pPr algn="ctr"/>
          <a:r>
            <a:rPr lang="zh-CN" altLang="en-US" sz="3000" dirty="0"/>
            <a:t>爱日租和小猪短</a:t>
          </a:r>
          <a:r>
            <a:rPr lang="zh-CN" altLang="en-US" sz="3000" dirty="0" smtClean="0"/>
            <a:t>租</a:t>
          </a:r>
          <a:endParaRPr lang="zh-CN" altLang="en-US" sz="3000" dirty="0"/>
        </a:p>
      </dgm:t>
    </dgm:pt>
    <dgm:pt modelId="{747A2472-FBD6-4EE5-9B19-3F77B135A8CA}" cxnId="{083DE47B-AB82-4210-B8C2-EC9335F282BF}" type="parTrans">
      <dgm:prSet/>
      <dgm:spPr/>
      <dgm:t>
        <a:bodyPr/>
        <a:lstStyle/>
        <a:p>
          <a:pPr algn="ctr"/>
          <a:endParaRPr lang="zh-CN" altLang="en-US"/>
        </a:p>
      </dgm:t>
    </dgm:pt>
    <dgm:pt modelId="{529EB580-300A-430E-B78E-DE22AE2D9203}" cxnId="{083DE47B-AB82-4210-B8C2-EC9335F282BF}" type="sibTrans">
      <dgm:prSet/>
      <dgm:spPr/>
      <dgm:t>
        <a:bodyPr/>
        <a:lstStyle/>
        <a:p>
          <a:pPr algn="ctr"/>
          <a:endParaRPr lang="zh-CN" altLang="en-US"/>
        </a:p>
      </dgm:t>
    </dgm:pt>
    <dgm:pt modelId="{F00ECB7B-E5F3-43E7-9459-45616589142C}">
      <dgm:prSet phldrT="[文本]" custT="1"/>
      <dgm:spPr>
        <a:solidFill>
          <a:schemeClr val="bg2"/>
        </a:solidFill>
      </dgm:spPr>
      <dgm:t>
        <a:bodyPr/>
        <a:lstStyle/>
        <a:p>
          <a:pPr algn="ctr"/>
          <a:r>
            <a:rPr lang="zh-CN" altLang="en-US" sz="2800" b="1" dirty="0"/>
            <a:t>启发</a:t>
          </a:r>
        </a:p>
      </dgm:t>
    </dgm:pt>
    <dgm:pt modelId="{5D1C7366-A265-4E73-A98A-B678FCF9ACDF}" cxnId="{FA1312DA-DD4A-4E75-83E7-BD56D8AD0E99}" type="parTrans">
      <dgm:prSet/>
      <dgm:spPr/>
      <dgm:t>
        <a:bodyPr/>
        <a:lstStyle/>
        <a:p>
          <a:pPr algn="ctr"/>
          <a:endParaRPr lang="zh-CN" altLang="en-US"/>
        </a:p>
      </dgm:t>
    </dgm:pt>
    <dgm:pt modelId="{02E851B6-9ED5-4168-980F-E8A446D030AD}" cxnId="{FA1312DA-DD4A-4E75-83E7-BD56D8AD0E99}" type="sibTrans">
      <dgm:prSet/>
      <dgm:spPr/>
      <dgm:t>
        <a:bodyPr/>
        <a:lstStyle/>
        <a:p>
          <a:pPr algn="ctr"/>
          <a:endParaRPr lang="zh-CN" altLang="en-US"/>
        </a:p>
      </dgm:t>
    </dgm:pt>
    <dgm:pt modelId="{47EDF981-08C2-42A6-A140-16C20F742DE0}">
      <dgm:prSet phldrT="[文本]" custT="1"/>
      <dgm:spPr>
        <a:solidFill>
          <a:schemeClr val="bg1">
            <a:alpha val="90000"/>
          </a:schemeClr>
        </a:solidFill>
      </dgm:spPr>
      <dgm:t>
        <a:bodyPr/>
        <a:lstStyle/>
        <a:p>
          <a:pPr algn="ctr"/>
          <a:r>
            <a:rPr lang="zh-CN" altLang="en-US" sz="3600" dirty="0"/>
            <a:t>启发</a:t>
          </a:r>
        </a:p>
      </dgm:t>
    </dgm:pt>
    <dgm:pt modelId="{9B5DE2C5-9535-40EE-BE00-FC53F8F49DCA}" cxnId="{5FB456A3-B100-44C5-A0D7-FA7EFEC34FC7}" type="parTrans">
      <dgm:prSet/>
      <dgm:spPr/>
      <dgm:t>
        <a:bodyPr/>
        <a:lstStyle/>
        <a:p>
          <a:pPr algn="ctr"/>
          <a:endParaRPr lang="zh-CN" altLang="en-US"/>
        </a:p>
      </dgm:t>
    </dgm:pt>
    <dgm:pt modelId="{16F9C327-8209-4657-95F4-F3BCCE48D17C}" cxnId="{5FB456A3-B100-44C5-A0D7-FA7EFEC34FC7}" type="sibTrans">
      <dgm:prSet/>
      <dgm:spPr/>
      <dgm:t>
        <a:bodyPr/>
        <a:lstStyle/>
        <a:p>
          <a:pPr algn="ctr"/>
          <a:endParaRPr lang="zh-CN" altLang="en-US"/>
        </a:p>
      </dgm:t>
    </dgm:pt>
    <dgm:pt modelId="{62FA95F6-31E8-493F-8972-41FB280F6BC8}" type="pres">
      <dgm:prSet presAssocID="{6046616D-F3C9-4E7C-8E83-E1C68D98854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C185F90E-2949-4095-8772-DF90C485240F}" type="pres">
      <dgm:prSet presAssocID="{5A081C4C-647D-44D9-8908-67CA8F4925E6}" presName="composite" presStyleCnt="0"/>
      <dgm:spPr/>
      <dgm:t>
        <a:bodyPr/>
        <a:lstStyle/>
        <a:p>
          <a:endParaRPr lang="zh-CN" altLang="en-US"/>
        </a:p>
      </dgm:t>
    </dgm:pt>
    <dgm:pt modelId="{6F6C839F-D575-47CE-A256-3B80B210394D}" type="pres">
      <dgm:prSet presAssocID="{5A081C4C-647D-44D9-8908-67CA8F4925E6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B6B6C45-5651-4023-9614-693A3C3D7A3E}" type="pres">
      <dgm:prSet presAssocID="{5A081C4C-647D-44D9-8908-67CA8F4925E6}" presName="descendantText" presStyleLbl="alignAcc1" presStyleIdx="0" presStyleCnt="4" custLinFactNeighborX="455" custLinFactNeighborY="1551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19286C3-862D-477B-89B1-BC5D0FD8539C}" type="pres">
      <dgm:prSet presAssocID="{869C08A9-4BF9-4CC3-9628-6D876ECE2996}" presName="sp" presStyleCnt="0"/>
      <dgm:spPr/>
      <dgm:t>
        <a:bodyPr/>
        <a:lstStyle/>
        <a:p>
          <a:endParaRPr lang="zh-CN" altLang="en-US"/>
        </a:p>
      </dgm:t>
    </dgm:pt>
    <dgm:pt modelId="{BA155CA4-B807-45D2-A98B-C699165E9CEA}" type="pres">
      <dgm:prSet presAssocID="{D5B53DB4-E33C-4E09-820C-E48FB0B5CF30}" presName="composite" presStyleCnt="0"/>
      <dgm:spPr/>
      <dgm:t>
        <a:bodyPr/>
        <a:lstStyle/>
        <a:p>
          <a:endParaRPr lang="zh-CN" altLang="en-US"/>
        </a:p>
      </dgm:t>
    </dgm:pt>
    <dgm:pt modelId="{8BD1DC3A-1DF4-4964-95BC-A5310DF443F1}" type="pres">
      <dgm:prSet presAssocID="{D5B53DB4-E33C-4E09-820C-E48FB0B5CF30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0664135-491C-4D96-9942-2D12A801AB20}" type="pres">
      <dgm:prSet presAssocID="{D5B53DB4-E33C-4E09-820C-E48FB0B5CF30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CF63376-E2EB-4C5F-ABAB-985B8B02118C}" type="pres">
      <dgm:prSet presAssocID="{6D7BD700-0CF4-4D72-8FAB-3835EFF22D62}" presName="sp" presStyleCnt="0"/>
      <dgm:spPr/>
      <dgm:t>
        <a:bodyPr/>
        <a:lstStyle/>
        <a:p>
          <a:endParaRPr lang="zh-CN" altLang="en-US"/>
        </a:p>
      </dgm:t>
    </dgm:pt>
    <dgm:pt modelId="{A94257D3-1023-4BDA-8216-E2DCBC7A4D90}" type="pres">
      <dgm:prSet presAssocID="{9363450E-E290-40AC-8AAA-B3CD500DBEA1}" presName="composite" presStyleCnt="0"/>
      <dgm:spPr/>
      <dgm:t>
        <a:bodyPr/>
        <a:lstStyle/>
        <a:p>
          <a:endParaRPr lang="zh-CN" altLang="en-US"/>
        </a:p>
      </dgm:t>
    </dgm:pt>
    <dgm:pt modelId="{1E75C4DB-6D8D-4875-ABD8-E60A26D08FB0}" type="pres">
      <dgm:prSet presAssocID="{9363450E-E290-40AC-8AAA-B3CD500DBEA1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ACD262E-6BE2-4602-BB0F-728ED12573D8}" type="pres">
      <dgm:prSet presAssocID="{9363450E-E290-40AC-8AAA-B3CD500DBEA1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22CE342-9A3C-4EE1-8245-C62A4C2C4DB1}" type="pres">
      <dgm:prSet presAssocID="{66C837BF-16F2-4204-8037-0CE36320E3F9}" presName="sp" presStyleCnt="0"/>
      <dgm:spPr/>
      <dgm:t>
        <a:bodyPr/>
        <a:lstStyle/>
        <a:p>
          <a:endParaRPr lang="zh-CN" altLang="en-US"/>
        </a:p>
      </dgm:t>
    </dgm:pt>
    <dgm:pt modelId="{319F0DE5-0A6C-468F-A7CD-AFE66B7C863B}" type="pres">
      <dgm:prSet presAssocID="{F00ECB7B-E5F3-43E7-9459-45616589142C}" presName="composite" presStyleCnt="0"/>
      <dgm:spPr/>
      <dgm:t>
        <a:bodyPr/>
        <a:lstStyle/>
        <a:p>
          <a:endParaRPr lang="zh-CN" altLang="en-US"/>
        </a:p>
      </dgm:t>
    </dgm:pt>
    <dgm:pt modelId="{09EAFB99-C289-46C7-B8F2-5A52C3D5908E}" type="pres">
      <dgm:prSet presAssocID="{F00ECB7B-E5F3-43E7-9459-45616589142C}" presName="parentText" presStyleLbl="alignNode1" presStyleIdx="3" presStyleCnt="4" custLinFactNeighborX="4864" custLinFactNeighborY="3509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122D553-7CA6-42EF-9AB5-28645D612B0F}" type="pres">
      <dgm:prSet presAssocID="{F00ECB7B-E5F3-43E7-9459-45616589142C}" presName="descendantText" presStyleLbl="alignAcc1" presStyleIdx="3" presStyleCnt="4" custLinFactNeighborX="2397" custLinFactNeighborY="132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B8C27A1-C692-4DDC-99B2-617DE3463C47}" srcId="{6046616D-F3C9-4E7C-8E83-E1C68D988548}" destId="{5A081C4C-647D-44D9-8908-67CA8F4925E6}" srcOrd="0" destOrd="0" parTransId="{3E58AFCC-8E5E-449D-A933-44F4DEEF038E}" sibTransId="{869C08A9-4BF9-4CC3-9628-6D876ECE2996}"/>
    <dgm:cxn modelId="{679B9A89-2472-4F85-8051-1D0ADB6FB4C3}" type="presOf" srcId="{D5B53DB4-E33C-4E09-820C-E48FB0B5CF30}" destId="{8BD1DC3A-1DF4-4964-95BC-A5310DF443F1}" srcOrd="0" destOrd="0" presId="urn:microsoft.com/office/officeart/2005/8/layout/chevron2"/>
    <dgm:cxn modelId="{6DB27B4A-E93C-4CE5-99F7-9742C3567150}" type="presOf" srcId="{9C47F721-F0C5-434A-B2B7-28EAAC218272}" destId="{9B6B6C45-5651-4023-9614-693A3C3D7A3E}" srcOrd="0" destOrd="0" presId="urn:microsoft.com/office/officeart/2005/8/layout/chevron2"/>
    <dgm:cxn modelId="{1C5817C1-3E45-42BE-B8EE-5F28591C9509}" type="presOf" srcId="{F00ECB7B-E5F3-43E7-9459-45616589142C}" destId="{09EAFB99-C289-46C7-B8F2-5A52C3D5908E}" srcOrd="0" destOrd="0" presId="urn:microsoft.com/office/officeart/2005/8/layout/chevron2"/>
    <dgm:cxn modelId="{083DE47B-AB82-4210-B8C2-EC9335F282BF}" srcId="{9363450E-E290-40AC-8AAA-B3CD500DBEA1}" destId="{EF5A2A3A-E8D9-4C6B-8E80-615F07AB0B0A}" srcOrd="0" destOrd="0" parTransId="{747A2472-FBD6-4EE5-9B19-3F77B135A8CA}" sibTransId="{529EB580-300A-430E-B78E-DE22AE2D9203}"/>
    <dgm:cxn modelId="{FA1312DA-DD4A-4E75-83E7-BD56D8AD0E99}" srcId="{6046616D-F3C9-4E7C-8E83-E1C68D988548}" destId="{F00ECB7B-E5F3-43E7-9459-45616589142C}" srcOrd="3" destOrd="0" parTransId="{5D1C7366-A265-4E73-A98A-B678FCF9ACDF}" sibTransId="{02E851B6-9ED5-4168-980F-E8A446D030AD}"/>
    <dgm:cxn modelId="{5D256A3B-519B-49B9-8819-9128F718F344}" type="presOf" srcId="{6046616D-F3C9-4E7C-8E83-E1C68D988548}" destId="{62FA95F6-31E8-493F-8972-41FB280F6BC8}" srcOrd="0" destOrd="0" presId="urn:microsoft.com/office/officeart/2005/8/layout/chevron2"/>
    <dgm:cxn modelId="{23AFF205-FD3B-4B6B-B260-6DC7E7F1907E}" type="presOf" srcId="{9363450E-E290-40AC-8AAA-B3CD500DBEA1}" destId="{1E75C4DB-6D8D-4875-ABD8-E60A26D08FB0}" srcOrd="0" destOrd="0" presId="urn:microsoft.com/office/officeart/2005/8/layout/chevron2"/>
    <dgm:cxn modelId="{9A7023C3-28AB-47EC-9EBF-3CC0E4C8D562}" type="presOf" srcId="{EF5A2A3A-E8D9-4C6B-8E80-615F07AB0B0A}" destId="{1ACD262E-6BE2-4602-BB0F-728ED12573D8}" srcOrd="0" destOrd="0" presId="urn:microsoft.com/office/officeart/2005/8/layout/chevron2"/>
    <dgm:cxn modelId="{864477D1-5E21-4368-AD74-2593EA0FF668}" srcId="{5A081C4C-647D-44D9-8908-67CA8F4925E6}" destId="{9C47F721-F0C5-434A-B2B7-28EAAC218272}" srcOrd="0" destOrd="0" parTransId="{917CA1FD-CBD8-4D71-9190-6A79E07DA30E}" sibTransId="{1EBE07CD-AE08-4569-A75B-DB063C704590}"/>
    <dgm:cxn modelId="{913FB15D-C9F1-4FD8-B175-606D14DD98D1}" type="presOf" srcId="{102EC081-BBA0-4E10-B09C-C9001114DB39}" destId="{80664135-491C-4D96-9942-2D12A801AB20}" srcOrd="0" destOrd="0" presId="urn:microsoft.com/office/officeart/2005/8/layout/chevron2"/>
    <dgm:cxn modelId="{761C00B3-30FC-470F-A118-36F8EA6AF0AC}" type="presOf" srcId="{47EDF981-08C2-42A6-A140-16C20F742DE0}" destId="{F122D553-7CA6-42EF-9AB5-28645D612B0F}" srcOrd="0" destOrd="0" presId="urn:microsoft.com/office/officeart/2005/8/layout/chevron2"/>
    <dgm:cxn modelId="{7919D6AB-78FA-41BA-846D-48477D41EB12}" type="presOf" srcId="{5A081C4C-647D-44D9-8908-67CA8F4925E6}" destId="{6F6C839F-D575-47CE-A256-3B80B210394D}" srcOrd="0" destOrd="0" presId="urn:microsoft.com/office/officeart/2005/8/layout/chevron2"/>
    <dgm:cxn modelId="{5FB456A3-B100-44C5-A0D7-FA7EFEC34FC7}" srcId="{F00ECB7B-E5F3-43E7-9459-45616589142C}" destId="{47EDF981-08C2-42A6-A140-16C20F742DE0}" srcOrd="0" destOrd="0" parTransId="{9B5DE2C5-9535-40EE-BE00-FC53F8F49DCA}" sibTransId="{16F9C327-8209-4657-95F4-F3BCCE48D17C}"/>
    <dgm:cxn modelId="{523FF649-DE50-4CC2-8ED4-7D21F52E5F1D}" srcId="{6046616D-F3C9-4E7C-8E83-E1C68D988548}" destId="{9363450E-E290-40AC-8AAA-B3CD500DBEA1}" srcOrd="2" destOrd="0" parTransId="{47574EFF-4273-4D6F-B8E9-0E694CBCEBD3}" sibTransId="{66C837BF-16F2-4204-8037-0CE36320E3F9}"/>
    <dgm:cxn modelId="{8DD520A4-EDFC-4987-A1D8-619FB601A30C}" srcId="{6046616D-F3C9-4E7C-8E83-E1C68D988548}" destId="{D5B53DB4-E33C-4E09-820C-E48FB0B5CF30}" srcOrd="1" destOrd="0" parTransId="{C5600CC3-90D1-41D1-8D22-A2CC854B2134}" sibTransId="{6D7BD700-0CF4-4D72-8FAB-3835EFF22D62}"/>
    <dgm:cxn modelId="{A8E8806F-4647-4E39-B73D-7A71E6A77CD3}" srcId="{D5B53DB4-E33C-4E09-820C-E48FB0B5CF30}" destId="{102EC081-BBA0-4E10-B09C-C9001114DB39}" srcOrd="0" destOrd="0" parTransId="{C0A54E4E-57BF-467B-8482-1E5A638C930C}" sibTransId="{0AB5957B-577C-4387-B68D-BDF5821F3E48}"/>
    <dgm:cxn modelId="{2E57120B-7233-45C4-8B8E-FD5C5B1DBA31}" type="presParOf" srcId="{62FA95F6-31E8-493F-8972-41FB280F6BC8}" destId="{C185F90E-2949-4095-8772-DF90C485240F}" srcOrd="0" destOrd="0" presId="urn:microsoft.com/office/officeart/2005/8/layout/chevron2"/>
    <dgm:cxn modelId="{C6C5051C-14C6-4EB5-8D1B-CF3AB2C4D077}" type="presParOf" srcId="{C185F90E-2949-4095-8772-DF90C485240F}" destId="{6F6C839F-D575-47CE-A256-3B80B210394D}" srcOrd="0" destOrd="0" presId="urn:microsoft.com/office/officeart/2005/8/layout/chevron2"/>
    <dgm:cxn modelId="{8AB75B0F-F122-44A1-968D-6C7CC5B3DBA5}" type="presParOf" srcId="{C185F90E-2949-4095-8772-DF90C485240F}" destId="{9B6B6C45-5651-4023-9614-693A3C3D7A3E}" srcOrd="1" destOrd="0" presId="urn:microsoft.com/office/officeart/2005/8/layout/chevron2"/>
    <dgm:cxn modelId="{40B60A31-94E8-42EF-8E7C-A180140B4B54}" type="presParOf" srcId="{62FA95F6-31E8-493F-8972-41FB280F6BC8}" destId="{C19286C3-862D-477B-89B1-BC5D0FD8539C}" srcOrd="1" destOrd="0" presId="urn:microsoft.com/office/officeart/2005/8/layout/chevron2"/>
    <dgm:cxn modelId="{82AD18C9-D82A-4849-ABA7-0030F2FFF62E}" type="presParOf" srcId="{62FA95F6-31E8-493F-8972-41FB280F6BC8}" destId="{BA155CA4-B807-45D2-A98B-C699165E9CEA}" srcOrd="2" destOrd="0" presId="urn:microsoft.com/office/officeart/2005/8/layout/chevron2"/>
    <dgm:cxn modelId="{37E8451B-03BD-4A6F-A086-7886ED12F572}" type="presParOf" srcId="{BA155CA4-B807-45D2-A98B-C699165E9CEA}" destId="{8BD1DC3A-1DF4-4964-95BC-A5310DF443F1}" srcOrd="0" destOrd="0" presId="urn:microsoft.com/office/officeart/2005/8/layout/chevron2"/>
    <dgm:cxn modelId="{F9D6059F-EE4B-4020-80E5-48B6FAB48FA7}" type="presParOf" srcId="{BA155CA4-B807-45D2-A98B-C699165E9CEA}" destId="{80664135-491C-4D96-9942-2D12A801AB20}" srcOrd="1" destOrd="0" presId="urn:microsoft.com/office/officeart/2005/8/layout/chevron2"/>
    <dgm:cxn modelId="{E6853E28-D8CC-4AAC-B11F-D311FD3D781B}" type="presParOf" srcId="{62FA95F6-31E8-493F-8972-41FB280F6BC8}" destId="{ECF63376-E2EB-4C5F-ABAB-985B8B02118C}" srcOrd="3" destOrd="0" presId="urn:microsoft.com/office/officeart/2005/8/layout/chevron2"/>
    <dgm:cxn modelId="{F7A5B408-9684-4C21-92B1-D2FEA4B6FEA9}" type="presParOf" srcId="{62FA95F6-31E8-493F-8972-41FB280F6BC8}" destId="{A94257D3-1023-4BDA-8216-E2DCBC7A4D90}" srcOrd="4" destOrd="0" presId="urn:microsoft.com/office/officeart/2005/8/layout/chevron2"/>
    <dgm:cxn modelId="{164B2CFB-6823-4FA0-A7E5-95CB8C8E6299}" type="presParOf" srcId="{A94257D3-1023-4BDA-8216-E2DCBC7A4D90}" destId="{1E75C4DB-6D8D-4875-ABD8-E60A26D08FB0}" srcOrd="0" destOrd="0" presId="urn:microsoft.com/office/officeart/2005/8/layout/chevron2"/>
    <dgm:cxn modelId="{A80718E3-80A5-4507-B952-DE54CF5F4C5A}" type="presParOf" srcId="{A94257D3-1023-4BDA-8216-E2DCBC7A4D90}" destId="{1ACD262E-6BE2-4602-BB0F-728ED12573D8}" srcOrd="1" destOrd="0" presId="urn:microsoft.com/office/officeart/2005/8/layout/chevron2"/>
    <dgm:cxn modelId="{6B50EE54-D7BA-42DF-AC7A-660D013D6875}" type="presParOf" srcId="{62FA95F6-31E8-493F-8972-41FB280F6BC8}" destId="{A22CE342-9A3C-4EE1-8245-C62A4C2C4DB1}" srcOrd="5" destOrd="0" presId="urn:microsoft.com/office/officeart/2005/8/layout/chevron2"/>
    <dgm:cxn modelId="{7F1729ED-2635-49A4-A15E-C3BC7CB1CA5E}" type="presParOf" srcId="{62FA95F6-31E8-493F-8972-41FB280F6BC8}" destId="{319F0DE5-0A6C-468F-A7CD-AFE66B7C863B}" srcOrd="6" destOrd="0" presId="urn:microsoft.com/office/officeart/2005/8/layout/chevron2"/>
    <dgm:cxn modelId="{323B9FE3-AAA1-4CF1-94B3-CDCA22CC9EE3}" type="presParOf" srcId="{319F0DE5-0A6C-468F-A7CD-AFE66B7C863B}" destId="{09EAFB99-C289-46C7-B8F2-5A52C3D5908E}" srcOrd="0" destOrd="0" presId="urn:microsoft.com/office/officeart/2005/8/layout/chevron2"/>
    <dgm:cxn modelId="{83AB214A-C47D-419B-BE17-753EA34911DD}" type="presParOf" srcId="{319F0DE5-0A6C-468F-A7CD-AFE66B7C863B}" destId="{F122D553-7CA6-42EF-9AB5-28645D612B0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EF0A7FB-3BC3-A64A-AA10-0692FA80216C}" type="doc">
      <dgm:prSet loTypeId="urn:microsoft.com/office/officeart/2005/8/layout/v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94C1D81-840A-684A-B12A-98C738E3F997}">
      <dgm:prSet phldrT="[文本]"/>
      <dgm:spPr>
        <a:solidFill>
          <a:schemeClr val="bg2">
            <a:lumMod val="75000"/>
          </a:schemeClr>
        </a:solidFill>
      </dgm:spPr>
      <dgm:t>
        <a:bodyPr/>
        <a:lstStyle/>
        <a:p>
          <a:pPr algn="ctr"/>
          <a:r>
            <a:rPr lang="zh-CN" altLang="en-US" dirty="0" smtClean="0">
              <a:latin typeface="楷体" panose="02010609060101010101" pitchFamily="49" charset="-122"/>
              <a:ea typeface="楷体" panose="02010609060101010101" pitchFamily="49" charset="-122"/>
            </a:rPr>
            <a:t>多元化扩张导致资金缺口</a:t>
          </a:r>
          <a:endParaRPr lang="zh-CN" altLang="en-US" dirty="0">
            <a:latin typeface="楷体" panose="02010609060101010101" pitchFamily="49" charset="-122"/>
            <a:ea typeface="楷体" panose="02010609060101010101" pitchFamily="49" charset="-122"/>
          </a:endParaRPr>
        </a:p>
      </dgm:t>
    </dgm:pt>
    <dgm:pt modelId="{D36EC3A4-579B-AA40-A345-359B471B5EE5}" cxnId="{9508FEF0-425C-D745-89D9-967980A5FDC5}" type="parTrans">
      <dgm:prSet/>
      <dgm:spPr/>
      <dgm:t>
        <a:bodyPr/>
        <a:lstStyle/>
        <a:p>
          <a:endParaRPr lang="zh-CN" altLang="en-US"/>
        </a:p>
      </dgm:t>
    </dgm:pt>
    <dgm:pt modelId="{37CCB6E9-3D12-4646-BA84-945121FBECA1}" cxnId="{9508FEF0-425C-D745-89D9-967980A5FDC5}" type="sibTrans">
      <dgm:prSet/>
      <dgm:spPr/>
      <dgm:t>
        <a:bodyPr/>
        <a:lstStyle/>
        <a:p>
          <a:endParaRPr lang="zh-CN" altLang="en-US"/>
        </a:p>
      </dgm:t>
    </dgm:pt>
    <dgm:pt modelId="{5CED8DD8-CE84-2C49-B118-6C2AFB8EAEF5}">
      <dgm:prSet phldrT="[文本]"/>
      <dgm:spPr>
        <a:solidFill>
          <a:schemeClr val="bg2">
            <a:lumMod val="75000"/>
          </a:schemeClr>
        </a:solidFill>
      </dgm:spPr>
      <dgm:t>
        <a:bodyPr/>
        <a:lstStyle/>
        <a:p>
          <a:pPr algn="ctr"/>
          <a:r>
            <a:rPr lang="zh-CN" altLang="en-US" dirty="0" smtClean="0">
              <a:latin typeface="楷体" panose="02010609060101010101" pitchFamily="49" charset="-122"/>
              <a:ea typeface="楷体" panose="02010609060101010101" pitchFamily="49" charset="-122"/>
            </a:rPr>
            <a:t>与投行签订“对赌协议”并失败，不得不移交股权</a:t>
          </a:r>
          <a:endParaRPr lang="zh-CN" altLang="en-US" dirty="0">
            <a:latin typeface="楷体" panose="02010609060101010101" pitchFamily="49" charset="-122"/>
            <a:ea typeface="楷体" panose="02010609060101010101" pitchFamily="49" charset="-122"/>
          </a:endParaRPr>
        </a:p>
      </dgm:t>
    </dgm:pt>
    <dgm:pt modelId="{B9D25414-DFE1-8649-82BD-B0B091B992D8}" cxnId="{57E67F39-7B6D-8445-96B3-2E6C8E9E6547}" type="parTrans">
      <dgm:prSet/>
      <dgm:spPr/>
      <dgm:t>
        <a:bodyPr/>
        <a:lstStyle/>
        <a:p>
          <a:endParaRPr lang="zh-CN" altLang="en-US"/>
        </a:p>
      </dgm:t>
    </dgm:pt>
    <dgm:pt modelId="{A7B086BF-C3E0-8B4D-A695-3FA8FA885A25}" cxnId="{57E67F39-7B6D-8445-96B3-2E6C8E9E6547}" type="sibTrans">
      <dgm:prSet/>
      <dgm:spPr/>
      <dgm:t>
        <a:bodyPr/>
        <a:lstStyle/>
        <a:p>
          <a:endParaRPr lang="zh-CN" altLang="en-US"/>
        </a:p>
      </dgm:t>
    </dgm:pt>
    <dgm:pt modelId="{0B32D445-B158-334D-B7CA-0F3A97DA9915}">
      <dgm:prSet phldrT="[文本]"/>
      <dgm:spPr>
        <a:solidFill>
          <a:schemeClr val="bg2">
            <a:lumMod val="75000"/>
          </a:schemeClr>
        </a:solidFill>
      </dgm:spPr>
      <dgm:t>
        <a:bodyPr/>
        <a:lstStyle/>
        <a:p>
          <a:pPr algn="ctr"/>
          <a:r>
            <a:rPr lang="zh-CN" altLang="en-US" dirty="0" smtClean="0">
              <a:latin typeface="楷体" panose="02010609060101010101" pitchFamily="49" charset="-122"/>
              <a:ea typeface="楷体" panose="02010609060101010101" pitchFamily="49" charset="-122"/>
            </a:rPr>
            <a:t>由高科奶业接管，但销售额仍然下滑，被迫停产</a:t>
          </a:r>
          <a:endParaRPr lang="zh-CN" altLang="en-US" dirty="0">
            <a:latin typeface="楷体" panose="02010609060101010101" pitchFamily="49" charset="-122"/>
            <a:ea typeface="楷体" panose="02010609060101010101" pitchFamily="49" charset="-122"/>
          </a:endParaRPr>
        </a:p>
      </dgm:t>
    </dgm:pt>
    <dgm:pt modelId="{D1A98CCF-0B40-4B46-BD1F-97D430A816AB}" cxnId="{69EB8DF7-725B-8246-9C64-EA35A83AFAF4}" type="parTrans">
      <dgm:prSet/>
      <dgm:spPr/>
      <dgm:t>
        <a:bodyPr/>
        <a:lstStyle/>
        <a:p>
          <a:endParaRPr lang="zh-CN" altLang="en-US"/>
        </a:p>
      </dgm:t>
    </dgm:pt>
    <dgm:pt modelId="{83139A80-222C-7246-B9E4-D6C96BBD179E}" cxnId="{69EB8DF7-725B-8246-9C64-EA35A83AFAF4}" type="sibTrans">
      <dgm:prSet/>
      <dgm:spPr/>
      <dgm:t>
        <a:bodyPr/>
        <a:lstStyle/>
        <a:p>
          <a:endParaRPr lang="zh-CN" altLang="en-US"/>
        </a:p>
      </dgm:t>
    </dgm:pt>
    <dgm:pt modelId="{780DD84E-B727-9C4E-90EB-FB2C44AC038E}">
      <dgm:prSet custT="1"/>
      <dgm:spPr>
        <a:solidFill>
          <a:schemeClr val="bg2">
            <a:lumMod val="75000"/>
          </a:schemeClr>
        </a:solidFill>
      </dgm:spPr>
      <dgm:t>
        <a:bodyPr/>
        <a:lstStyle/>
        <a:p>
          <a:pPr algn="l"/>
          <a:r>
            <a:rPr lang="zh-CN" altLang="en-US" sz="1800" dirty="0" smtClean="0">
              <a:latin typeface="楷体" panose="02010609060101010101" pitchFamily="49" charset="-122"/>
              <a:ea typeface="楷体" panose="02010609060101010101" pitchFamily="49" charset="-122"/>
            </a:rPr>
            <a:t>创始人涉嫌非法吸收公众存款，集团开始宣告破产</a:t>
          </a:r>
          <a:endParaRPr lang="zh-CN" altLang="en-US" sz="1800" dirty="0">
            <a:latin typeface="楷体" panose="02010609060101010101" pitchFamily="49" charset="-122"/>
            <a:ea typeface="楷体" panose="02010609060101010101" pitchFamily="49" charset="-122"/>
          </a:endParaRPr>
        </a:p>
      </dgm:t>
    </dgm:pt>
    <dgm:pt modelId="{F29A277D-2E2C-574E-A183-915899018A45}" cxnId="{E940AAF7-497E-B244-B7D3-C32B4B4660AC}" type="parTrans">
      <dgm:prSet/>
      <dgm:spPr/>
      <dgm:t>
        <a:bodyPr/>
        <a:lstStyle/>
        <a:p>
          <a:endParaRPr lang="zh-CN" altLang="en-US"/>
        </a:p>
      </dgm:t>
    </dgm:pt>
    <dgm:pt modelId="{DA0DE278-13C7-684A-84C3-4621A7FB61B2}" cxnId="{E940AAF7-497E-B244-B7D3-C32B4B4660AC}" type="sibTrans">
      <dgm:prSet/>
      <dgm:spPr/>
      <dgm:t>
        <a:bodyPr/>
        <a:lstStyle/>
        <a:p>
          <a:endParaRPr lang="zh-CN" altLang="en-US"/>
        </a:p>
      </dgm:t>
    </dgm:pt>
    <dgm:pt modelId="{DA8CF7CD-33A9-9148-AB62-E70055248CC9}" type="pres">
      <dgm:prSet presAssocID="{8EF0A7FB-3BC3-A64A-AA10-0692FA80216C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91BD84E6-2753-3847-925A-A3D32C92283D}" type="pres">
      <dgm:prSet presAssocID="{8EF0A7FB-3BC3-A64A-AA10-0692FA80216C}" presName="dummyMaxCanvas" presStyleCnt="0">
        <dgm:presLayoutVars/>
      </dgm:prSet>
      <dgm:spPr/>
    </dgm:pt>
    <dgm:pt modelId="{2BE86220-D962-B54D-9376-4923E7A72751}" type="pres">
      <dgm:prSet presAssocID="{8EF0A7FB-3BC3-A64A-AA10-0692FA80216C}" presName="FourNodes_1" presStyleLbl="node1" presStyleIdx="0" presStyleCnt="4" custLinFactNeighborX="827" custLinFactNeighborY="-83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DA9B72C-7BF8-B549-A7E8-309B9643CEF5}" type="pres">
      <dgm:prSet presAssocID="{8EF0A7FB-3BC3-A64A-AA10-0692FA80216C}" presName="FourNodes_2" presStyleLbl="node1" presStyleIdx="1" presStyleCnt="4" custLinFactNeighborX="-7548" custLinFactNeighborY="-115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B35F4E5-7AA3-6A44-8986-0661BB4F2613}" type="pres">
      <dgm:prSet presAssocID="{8EF0A7FB-3BC3-A64A-AA10-0692FA80216C}" presName="FourNodes_3" presStyleLbl="node1" presStyleIdx="2" presStyleCnt="4" custLinFactNeighborX="-15798" custLinFactNeighborY="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17EA490-54F4-A848-9EC6-14851789B435}" type="pres">
      <dgm:prSet presAssocID="{8EF0A7FB-3BC3-A64A-AA10-0692FA80216C}" presName="FourNodes_4" presStyleLbl="node1" presStyleIdx="3" presStyleCnt="4" custLinFactNeighborX="-24173" custLinFactNeighborY="1703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802D875-0A16-4F47-8C2C-364DA0D0C673}" type="pres">
      <dgm:prSet presAssocID="{8EF0A7FB-3BC3-A64A-AA10-0692FA80216C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C04912D-CE83-6F42-8F05-DF9A5556476C}" type="pres">
      <dgm:prSet presAssocID="{8EF0A7FB-3BC3-A64A-AA10-0692FA80216C}" presName="FourConn_2-3" presStyleLbl="fgAccFollowNode1" presStyleIdx="1" presStyleCnt="3" custLinFactX="-15212" custLinFactNeighborX="-100000" custLinFactNeighborY="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D904536-FDF8-F84D-925E-F549D560763B}" type="pres">
      <dgm:prSet presAssocID="{8EF0A7FB-3BC3-A64A-AA10-0692FA80216C}" presName="FourConn_3-4" presStyleLbl="fgAccFollowNode1" presStyleIdx="2" presStyleCnt="3" custLinFactX="-100000" custLinFactNeighborX="-123343" custLinFactNeighborY="485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EA88D85-2637-8148-AE7E-B8F146D0C539}" type="pres">
      <dgm:prSet presAssocID="{8EF0A7FB-3BC3-A64A-AA10-0692FA80216C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3759656-5E3E-6B44-9636-DFBC908F52FC}" type="pres">
      <dgm:prSet presAssocID="{8EF0A7FB-3BC3-A64A-AA10-0692FA80216C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61286CD-EE7A-DC4E-950E-498E1D10DFA0}" type="pres">
      <dgm:prSet presAssocID="{8EF0A7FB-3BC3-A64A-AA10-0692FA80216C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E3243D0-A3A3-B54C-B3FC-BD939AC276BF}" type="pres">
      <dgm:prSet presAssocID="{8EF0A7FB-3BC3-A64A-AA10-0692FA80216C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70CD961-DF10-6343-92A7-E2CD3F1515B2}" type="presOf" srcId="{0B32D445-B158-334D-B7CA-0F3A97DA9915}" destId="{FB35F4E5-7AA3-6A44-8986-0661BB4F2613}" srcOrd="0" destOrd="0" presId="urn:microsoft.com/office/officeart/2005/8/layout/vProcess5"/>
    <dgm:cxn modelId="{F71AEB6B-FA54-E449-9773-6F42C4939ACA}" type="presOf" srcId="{5CED8DD8-CE84-2C49-B118-6C2AFB8EAEF5}" destId="{23759656-5E3E-6B44-9636-DFBC908F52FC}" srcOrd="1" destOrd="0" presId="urn:microsoft.com/office/officeart/2005/8/layout/vProcess5"/>
    <dgm:cxn modelId="{45E90FA7-0447-E348-8508-DB6EAE921B59}" type="presOf" srcId="{8EF0A7FB-3BC3-A64A-AA10-0692FA80216C}" destId="{DA8CF7CD-33A9-9148-AB62-E70055248CC9}" srcOrd="0" destOrd="0" presId="urn:microsoft.com/office/officeart/2005/8/layout/vProcess5"/>
    <dgm:cxn modelId="{57F0A544-68AF-A54F-AABB-E94DBFA7D89F}" type="presOf" srcId="{094C1D81-840A-684A-B12A-98C738E3F997}" destId="{6EA88D85-2637-8148-AE7E-B8F146D0C539}" srcOrd="1" destOrd="0" presId="urn:microsoft.com/office/officeart/2005/8/layout/vProcess5"/>
    <dgm:cxn modelId="{59AFEC6E-D29F-BF4F-A066-E5905C16FB0B}" type="presOf" srcId="{094C1D81-840A-684A-B12A-98C738E3F997}" destId="{2BE86220-D962-B54D-9376-4923E7A72751}" srcOrd="0" destOrd="0" presId="urn:microsoft.com/office/officeart/2005/8/layout/vProcess5"/>
    <dgm:cxn modelId="{E940AAF7-497E-B244-B7D3-C32B4B4660AC}" srcId="{8EF0A7FB-3BC3-A64A-AA10-0692FA80216C}" destId="{780DD84E-B727-9C4E-90EB-FB2C44AC038E}" srcOrd="3" destOrd="0" parTransId="{F29A277D-2E2C-574E-A183-915899018A45}" sibTransId="{DA0DE278-13C7-684A-84C3-4621A7FB61B2}"/>
    <dgm:cxn modelId="{96FA5A8D-6C15-0E41-8ECA-E505E3B89CBB}" type="presOf" srcId="{A7B086BF-C3E0-8B4D-A695-3FA8FA885A25}" destId="{BC04912D-CE83-6F42-8F05-DF9A5556476C}" srcOrd="0" destOrd="0" presId="urn:microsoft.com/office/officeart/2005/8/layout/vProcess5"/>
    <dgm:cxn modelId="{69EB8DF7-725B-8246-9C64-EA35A83AFAF4}" srcId="{8EF0A7FB-3BC3-A64A-AA10-0692FA80216C}" destId="{0B32D445-B158-334D-B7CA-0F3A97DA9915}" srcOrd="2" destOrd="0" parTransId="{D1A98CCF-0B40-4B46-BD1F-97D430A816AB}" sibTransId="{83139A80-222C-7246-B9E4-D6C96BBD179E}"/>
    <dgm:cxn modelId="{8A705B85-DEE1-7844-8F21-82B1B58202CB}" type="presOf" srcId="{780DD84E-B727-9C4E-90EB-FB2C44AC038E}" destId="{9E3243D0-A3A3-B54C-B3FC-BD939AC276BF}" srcOrd="1" destOrd="0" presId="urn:microsoft.com/office/officeart/2005/8/layout/vProcess5"/>
    <dgm:cxn modelId="{6FF541C2-FDC3-7940-9CB8-C39488C5AB09}" type="presOf" srcId="{0B32D445-B158-334D-B7CA-0F3A97DA9915}" destId="{561286CD-EE7A-DC4E-950E-498E1D10DFA0}" srcOrd="1" destOrd="0" presId="urn:microsoft.com/office/officeart/2005/8/layout/vProcess5"/>
    <dgm:cxn modelId="{57E67F39-7B6D-8445-96B3-2E6C8E9E6547}" srcId="{8EF0A7FB-3BC3-A64A-AA10-0692FA80216C}" destId="{5CED8DD8-CE84-2C49-B118-6C2AFB8EAEF5}" srcOrd="1" destOrd="0" parTransId="{B9D25414-DFE1-8649-82BD-B0B091B992D8}" sibTransId="{A7B086BF-C3E0-8B4D-A695-3FA8FA885A25}"/>
    <dgm:cxn modelId="{E1D5D346-0632-4046-A371-DB0D8A049A37}" type="presOf" srcId="{780DD84E-B727-9C4E-90EB-FB2C44AC038E}" destId="{817EA490-54F4-A848-9EC6-14851789B435}" srcOrd="0" destOrd="0" presId="urn:microsoft.com/office/officeart/2005/8/layout/vProcess5"/>
    <dgm:cxn modelId="{9508FEF0-425C-D745-89D9-967980A5FDC5}" srcId="{8EF0A7FB-3BC3-A64A-AA10-0692FA80216C}" destId="{094C1D81-840A-684A-B12A-98C738E3F997}" srcOrd="0" destOrd="0" parTransId="{D36EC3A4-579B-AA40-A345-359B471B5EE5}" sibTransId="{37CCB6E9-3D12-4646-BA84-945121FBECA1}"/>
    <dgm:cxn modelId="{B373F31E-186A-D146-ADA8-E14F0A4E25F9}" type="presOf" srcId="{83139A80-222C-7246-B9E4-D6C96BBD179E}" destId="{BD904536-FDF8-F84D-925E-F549D560763B}" srcOrd="0" destOrd="0" presId="urn:microsoft.com/office/officeart/2005/8/layout/vProcess5"/>
    <dgm:cxn modelId="{AC84831C-F19D-3B42-9958-CD07613D07E9}" type="presOf" srcId="{37CCB6E9-3D12-4646-BA84-945121FBECA1}" destId="{0802D875-0A16-4F47-8C2C-364DA0D0C673}" srcOrd="0" destOrd="0" presId="urn:microsoft.com/office/officeart/2005/8/layout/vProcess5"/>
    <dgm:cxn modelId="{76EC3DF7-DDFB-BF49-8F2B-3B972FF13273}" type="presOf" srcId="{5CED8DD8-CE84-2C49-B118-6C2AFB8EAEF5}" destId="{2DA9B72C-7BF8-B549-A7E8-309B9643CEF5}" srcOrd="0" destOrd="0" presId="urn:microsoft.com/office/officeart/2005/8/layout/vProcess5"/>
    <dgm:cxn modelId="{7FE45E3A-CF86-9A4D-B62F-630EC4B9221D}" type="presParOf" srcId="{DA8CF7CD-33A9-9148-AB62-E70055248CC9}" destId="{91BD84E6-2753-3847-925A-A3D32C92283D}" srcOrd="0" destOrd="0" presId="urn:microsoft.com/office/officeart/2005/8/layout/vProcess5"/>
    <dgm:cxn modelId="{ACAD3781-2E55-8740-A0F2-F39E6017EDEE}" type="presParOf" srcId="{DA8CF7CD-33A9-9148-AB62-E70055248CC9}" destId="{2BE86220-D962-B54D-9376-4923E7A72751}" srcOrd="1" destOrd="0" presId="urn:microsoft.com/office/officeart/2005/8/layout/vProcess5"/>
    <dgm:cxn modelId="{872BFFF9-ACFA-014C-B531-B2DFFD50BB3A}" type="presParOf" srcId="{DA8CF7CD-33A9-9148-AB62-E70055248CC9}" destId="{2DA9B72C-7BF8-B549-A7E8-309B9643CEF5}" srcOrd="2" destOrd="0" presId="urn:microsoft.com/office/officeart/2005/8/layout/vProcess5"/>
    <dgm:cxn modelId="{E0DBA806-8800-0C42-AE29-8B4C1528CA13}" type="presParOf" srcId="{DA8CF7CD-33A9-9148-AB62-E70055248CC9}" destId="{FB35F4E5-7AA3-6A44-8986-0661BB4F2613}" srcOrd="3" destOrd="0" presId="urn:microsoft.com/office/officeart/2005/8/layout/vProcess5"/>
    <dgm:cxn modelId="{54037145-FCD4-914C-8FD5-D1605289C532}" type="presParOf" srcId="{DA8CF7CD-33A9-9148-AB62-E70055248CC9}" destId="{817EA490-54F4-A848-9EC6-14851789B435}" srcOrd="4" destOrd="0" presId="urn:microsoft.com/office/officeart/2005/8/layout/vProcess5"/>
    <dgm:cxn modelId="{9BDC9B49-0A9D-2E4B-9E7E-82E17E3EFCC8}" type="presParOf" srcId="{DA8CF7CD-33A9-9148-AB62-E70055248CC9}" destId="{0802D875-0A16-4F47-8C2C-364DA0D0C673}" srcOrd="5" destOrd="0" presId="urn:microsoft.com/office/officeart/2005/8/layout/vProcess5"/>
    <dgm:cxn modelId="{265234E7-70D4-DD41-907F-2F9EA8231973}" type="presParOf" srcId="{DA8CF7CD-33A9-9148-AB62-E70055248CC9}" destId="{BC04912D-CE83-6F42-8F05-DF9A5556476C}" srcOrd="6" destOrd="0" presId="urn:microsoft.com/office/officeart/2005/8/layout/vProcess5"/>
    <dgm:cxn modelId="{07EF5545-43FF-EE49-958F-B6AB0FAB9D20}" type="presParOf" srcId="{DA8CF7CD-33A9-9148-AB62-E70055248CC9}" destId="{BD904536-FDF8-F84D-925E-F549D560763B}" srcOrd="7" destOrd="0" presId="urn:microsoft.com/office/officeart/2005/8/layout/vProcess5"/>
    <dgm:cxn modelId="{65C79D3A-3767-FE4D-AECA-99E7117BD435}" type="presParOf" srcId="{DA8CF7CD-33A9-9148-AB62-E70055248CC9}" destId="{6EA88D85-2637-8148-AE7E-B8F146D0C539}" srcOrd="8" destOrd="0" presId="urn:microsoft.com/office/officeart/2005/8/layout/vProcess5"/>
    <dgm:cxn modelId="{87B99E87-8C1D-274B-8B73-0DA5EFF59DC6}" type="presParOf" srcId="{DA8CF7CD-33A9-9148-AB62-E70055248CC9}" destId="{23759656-5E3E-6B44-9636-DFBC908F52FC}" srcOrd="9" destOrd="0" presId="urn:microsoft.com/office/officeart/2005/8/layout/vProcess5"/>
    <dgm:cxn modelId="{F18367F6-5036-B04F-AC3C-7C99F4C264CD}" type="presParOf" srcId="{DA8CF7CD-33A9-9148-AB62-E70055248CC9}" destId="{561286CD-EE7A-DC4E-950E-498E1D10DFA0}" srcOrd="10" destOrd="0" presId="urn:microsoft.com/office/officeart/2005/8/layout/vProcess5"/>
    <dgm:cxn modelId="{6B6580A6-78AB-7547-8989-8F0665201304}" type="presParOf" srcId="{DA8CF7CD-33A9-9148-AB62-E70055248CC9}" destId="{9E3243D0-A3A3-B54C-B3FC-BD939AC276BF}" srcOrd="11" destOrd="0" presId="urn:microsoft.com/office/officeart/2005/8/layout/vProcess5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6C839F-D575-47CE-A256-3B80B210394D}">
      <dsp:nvSpPr>
        <dsp:cNvPr id="0" name=""/>
        <dsp:cNvSpPr/>
      </dsp:nvSpPr>
      <dsp:spPr>
        <a:xfrm rot="5400000">
          <a:off x="-229726" y="236465"/>
          <a:ext cx="1531507" cy="1072054"/>
        </a:xfrm>
        <a:prstGeom prst="chevron">
          <a:avLst/>
        </a:prstGeom>
        <a:solidFill>
          <a:schemeClr val="bg2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/>
            <a:t>概念</a:t>
          </a:r>
        </a:p>
      </dsp:txBody>
      <dsp:txXfrm rot="-5400000">
        <a:off x="1" y="542765"/>
        <a:ext cx="1072054" cy="459453"/>
      </dsp:txXfrm>
    </dsp:sp>
    <dsp:sp modelId="{9B6B6C45-5651-4023-9614-693A3C3D7A3E}">
      <dsp:nvSpPr>
        <dsp:cNvPr id="0" name=""/>
        <dsp:cNvSpPr/>
      </dsp:nvSpPr>
      <dsp:spPr>
        <a:xfrm rot="5400000">
          <a:off x="4218413" y="-3124171"/>
          <a:ext cx="996003" cy="7288720"/>
        </a:xfrm>
        <a:prstGeom prst="round2Same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000" kern="1200" dirty="0"/>
            <a:t>四个要素、核心思想</a:t>
          </a:r>
        </a:p>
      </dsp:txBody>
      <dsp:txXfrm rot="-5400000">
        <a:off x="1072055" y="70808"/>
        <a:ext cx="7240099" cy="898761"/>
      </dsp:txXfrm>
    </dsp:sp>
    <dsp:sp modelId="{8BD1DC3A-1DF4-4964-95BC-A5310DF443F1}">
      <dsp:nvSpPr>
        <dsp:cNvPr id="0" name=""/>
        <dsp:cNvSpPr/>
      </dsp:nvSpPr>
      <dsp:spPr>
        <a:xfrm rot="5400000">
          <a:off x="-229726" y="1624253"/>
          <a:ext cx="1531507" cy="1072054"/>
        </a:xfrm>
        <a:prstGeom prst="chevron">
          <a:avLst/>
        </a:prstGeom>
        <a:solidFill>
          <a:schemeClr val="bg2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b="1" kern="1200" dirty="0"/>
            <a:t>模型的核心思想</a:t>
          </a:r>
        </a:p>
      </dsp:txBody>
      <dsp:txXfrm rot="-5400000">
        <a:off x="1" y="1930553"/>
        <a:ext cx="1072054" cy="459453"/>
      </dsp:txXfrm>
    </dsp:sp>
    <dsp:sp modelId="{80664135-491C-4D96-9942-2D12A801AB20}">
      <dsp:nvSpPr>
        <dsp:cNvPr id="0" name=""/>
        <dsp:cNvSpPr/>
      </dsp:nvSpPr>
      <dsp:spPr>
        <a:xfrm rot="5400000">
          <a:off x="4218675" y="-1752092"/>
          <a:ext cx="995479" cy="7288720"/>
        </a:xfrm>
        <a:prstGeom prst="round2Same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3000" kern="1200" dirty="0" smtClean="0"/>
            <a:t>Airbnb</a:t>
          </a:r>
          <a:r>
            <a:rPr lang="zh-CN" altLang="en-US" sz="3000" kern="1200" dirty="0" smtClean="0"/>
            <a:t>和太子奶</a:t>
          </a:r>
          <a:endParaRPr lang="zh-CN" altLang="en-US" sz="3000" kern="1200" dirty="0"/>
        </a:p>
      </dsp:txBody>
      <dsp:txXfrm rot="-5400000">
        <a:off x="1072055" y="1443123"/>
        <a:ext cx="7240125" cy="898289"/>
      </dsp:txXfrm>
    </dsp:sp>
    <dsp:sp modelId="{1E75C4DB-6D8D-4875-ABD8-E60A26D08FB0}">
      <dsp:nvSpPr>
        <dsp:cNvPr id="0" name=""/>
        <dsp:cNvSpPr/>
      </dsp:nvSpPr>
      <dsp:spPr>
        <a:xfrm rot="5400000">
          <a:off x="-229726" y="3012041"/>
          <a:ext cx="1531507" cy="1072054"/>
        </a:xfrm>
        <a:prstGeom prst="chevron">
          <a:avLst/>
        </a:prstGeom>
        <a:solidFill>
          <a:schemeClr val="bg2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700" b="1" kern="1200" dirty="0"/>
            <a:t>模型的核心要素</a:t>
          </a:r>
        </a:p>
      </dsp:txBody>
      <dsp:txXfrm rot="-5400000">
        <a:off x="1" y="3318341"/>
        <a:ext cx="1072054" cy="459453"/>
      </dsp:txXfrm>
    </dsp:sp>
    <dsp:sp modelId="{1ACD262E-6BE2-4602-BB0F-728ED12573D8}">
      <dsp:nvSpPr>
        <dsp:cNvPr id="0" name=""/>
        <dsp:cNvSpPr/>
      </dsp:nvSpPr>
      <dsp:spPr>
        <a:xfrm rot="5400000">
          <a:off x="4218675" y="-364304"/>
          <a:ext cx="995479" cy="7288720"/>
        </a:xfrm>
        <a:prstGeom prst="round2Same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19050" rIns="19050" bIns="19050" numCol="1" spcCol="1270" anchor="ctr" anchorCtr="0">
          <a:noAutofit/>
        </a:bodyPr>
        <a:lstStyle/>
        <a:p>
          <a:pPr marL="285750" lvl="1" indent="-285750" algn="ctr" defTabSz="1333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000" kern="1200" dirty="0"/>
            <a:t>爱日租和小猪短</a:t>
          </a:r>
          <a:r>
            <a:rPr lang="zh-CN" altLang="en-US" sz="3000" kern="1200" dirty="0" smtClean="0"/>
            <a:t>租</a:t>
          </a:r>
          <a:endParaRPr lang="zh-CN" altLang="en-US" sz="3000" kern="1200" dirty="0"/>
        </a:p>
      </dsp:txBody>
      <dsp:txXfrm rot="-5400000">
        <a:off x="1072055" y="2830911"/>
        <a:ext cx="7240125" cy="898289"/>
      </dsp:txXfrm>
    </dsp:sp>
    <dsp:sp modelId="{09EAFB99-C289-46C7-B8F2-5A52C3D5908E}">
      <dsp:nvSpPr>
        <dsp:cNvPr id="0" name=""/>
        <dsp:cNvSpPr/>
      </dsp:nvSpPr>
      <dsp:spPr>
        <a:xfrm rot="5400000">
          <a:off x="-177581" y="4406568"/>
          <a:ext cx="1531507" cy="1072054"/>
        </a:xfrm>
        <a:prstGeom prst="chevron">
          <a:avLst/>
        </a:prstGeom>
        <a:solidFill>
          <a:schemeClr val="bg2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/>
            <a:t>启发</a:t>
          </a:r>
        </a:p>
      </dsp:txBody>
      <dsp:txXfrm rot="-5400000">
        <a:off x="52146" y="4712868"/>
        <a:ext cx="1072054" cy="459453"/>
      </dsp:txXfrm>
    </dsp:sp>
    <dsp:sp modelId="{F122D553-7CA6-42EF-9AB5-28645D612B0F}">
      <dsp:nvSpPr>
        <dsp:cNvPr id="0" name=""/>
        <dsp:cNvSpPr/>
      </dsp:nvSpPr>
      <dsp:spPr>
        <a:xfrm rot="5400000">
          <a:off x="4218675" y="1036663"/>
          <a:ext cx="995479" cy="7288720"/>
        </a:xfrm>
        <a:prstGeom prst="round2SameRect">
          <a:avLst/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ctr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600" kern="1200" dirty="0"/>
            <a:t>启发</a:t>
          </a:r>
        </a:p>
      </dsp:txBody>
      <dsp:txXfrm rot="-5400000">
        <a:off x="1072055" y="4231879"/>
        <a:ext cx="7240125" cy="89828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E86220-D962-B54D-9376-4923E7A72751}">
      <dsp:nvSpPr>
        <dsp:cNvPr id="0" name=""/>
        <dsp:cNvSpPr/>
      </dsp:nvSpPr>
      <dsp:spPr>
        <a:xfrm>
          <a:off x="53774" y="0"/>
          <a:ext cx="6502400" cy="763240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>
              <a:latin typeface="楷体" panose="02010609060101010101" pitchFamily="49" charset="-122"/>
              <a:ea typeface="楷体" panose="02010609060101010101" pitchFamily="49" charset="-122"/>
            </a:rPr>
            <a:t>多元化扩张导致资金缺口</a:t>
          </a:r>
          <a:endParaRPr lang="zh-CN" altLang="en-US" sz="1900" kern="1200" dirty="0">
            <a:latin typeface="楷体" panose="02010609060101010101" pitchFamily="49" charset="-122"/>
            <a:ea typeface="楷体" panose="02010609060101010101" pitchFamily="49" charset="-122"/>
          </a:endParaRPr>
        </a:p>
      </dsp:txBody>
      <dsp:txXfrm>
        <a:off x="76129" y="22355"/>
        <a:ext cx="5614309" cy="718530"/>
      </dsp:txXfrm>
    </dsp:sp>
    <dsp:sp modelId="{2DA9B72C-7BF8-B549-A7E8-309B9643CEF5}">
      <dsp:nvSpPr>
        <dsp:cNvPr id="0" name=""/>
        <dsp:cNvSpPr/>
      </dsp:nvSpPr>
      <dsp:spPr>
        <a:xfrm>
          <a:off x="53774" y="893188"/>
          <a:ext cx="6502400" cy="763240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>
              <a:latin typeface="楷体" panose="02010609060101010101" pitchFamily="49" charset="-122"/>
              <a:ea typeface="楷体" panose="02010609060101010101" pitchFamily="49" charset="-122"/>
            </a:rPr>
            <a:t>与投行签订“对赌协议”并失败，不得不移交股权</a:t>
          </a:r>
          <a:endParaRPr lang="zh-CN" altLang="en-US" sz="1900" kern="1200" dirty="0">
            <a:latin typeface="楷体" panose="02010609060101010101" pitchFamily="49" charset="-122"/>
            <a:ea typeface="楷体" panose="02010609060101010101" pitchFamily="49" charset="-122"/>
          </a:endParaRPr>
        </a:p>
      </dsp:txBody>
      <dsp:txXfrm>
        <a:off x="76129" y="915543"/>
        <a:ext cx="5417007" cy="718530"/>
      </dsp:txXfrm>
    </dsp:sp>
    <dsp:sp modelId="{FB35F4E5-7AA3-6A44-8986-0661BB4F2613}">
      <dsp:nvSpPr>
        <dsp:cNvPr id="0" name=""/>
        <dsp:cNvSpPr/>
      </dsp:nvSpPr>
      <dsp:spPr>
        <a:xfrm>
          <a:off x="53774" y="1804022"/>
          <a:ext cx="6502400" cy="763240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900" kern="1200" dirty="0" smtClean="0">
              <a:latin typeface="楷体" panose="02010609060101010101" pitchFamily="49" charset="-122"/>
              <a:ea typeface="楷体" panose="02010609060101010101" pitchFamily="49" charset="-122"/>
            </a:rPr>
            <a:t>由高科奶业接管，但销售额仍然下滑，被迫停产</a:t>
          </a:r>
          <a:endParaRPr lang="zh-CN" altLang="en-US" sz="1900" kern="1200" dirty="0">
            <a:latin typeface="楷体" panose="02010609060101010101" pitchFamily="49" charset="-122"/>
            <a:ea typeface="楷体" panose="02010609060101010101" pitchFamily="49" charset="-122"/>
          </a:endParaRPr>
        </a:p>
      </dsp:txBody>
      <dsp:txXfrm>
        <a:off x="76129" y="1826377"/>
        <a:ext cx="5425135" cy="718530"/>
      </dsp:txXfrm>
    </dsp:sp>
    <dsp:sp modelId="{817EA490-54F4-A848-9EC6-14851789B435}">
      <dsp:nvSpPr>
        <dsp:cNvPr id="0" name=""/>
        <dsp:cNvSpPr/>
      </dsp:nvSpPr>
      <dsp:spPr>
        <a:xfrm>
          <a:off x="53774" y="2706033"/>
          <a:ext cx="6502400" cy="763240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>
              <a:latin typeface="楷体" panose="02010609060101010101" pitchFamily="49" charset="-122"/>
              <a:ea typeface="楷体" panose="02010609060101010101" pitchFamily="49" charset="-122"/>
            </a:rPr>
            <a:t>创始人涉嫌非法吸收公众存款，集团开始宣告破产</a:t>
          </a:r>
          <a:endParaRPr lang="zh-CN" altLang="en-US" sz="1800" kern="1200" dirty="0">
            <a:latin typeface="楷体" panose="02010609060101010101" pitchFamily="49" charset="-122"/>
            <a:ea typeface="楷体" panose="02010609060101010101" pitchFamily="49" charset="-122"/>
          </a:endParaRPr>
        </a:p>
      </dsp:txBody>
      <dsp:txXfrm>
        <a:off x="76129" y="2728388"/>
        <a:ext cx="5417007" cy="718530"/>
      </dsp:txXfrm>
    </dsp:sp>
    <dsp:sp modelId="{0802D875-0A16-4F47-8C2C-364DA0D0C673}">
      <dsp:nvSpPr>
        <dsp:cNvPr id="0" name=""/>
        <dsp:cNvSpPr/>
      </dsp:nvSpPr>
      <dsp:spPr>
        <a:xfrm>
          <a:off x="6006293" y="584572"/>
          <a:ext cx="496106" cy="496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kern="1200"/>
        </a:p>
      </dsp:txBody>
      <dsp:txXfrm>
        <a:off x="6117917" y="584572"/>
        <a:ext cx="272858" cy="373320"/>
      </dsp:txXfrm>
    </dsp:sp>
    <dsp:sp modelId="{BC04912D-CE83-6F42-8F05-DF9A5556476C}">
      <dsp:nvSpPr>
        <dsp:cNvPr id="0" name=""/>
        <dsp:cNvSpPr/>
      </dsp:nvSpPr>
      <dsp:spPr>
        <a:xfrm>
          <a:off x="5979295" y="1486583"/>
          <a:ext cx="496106" cy="496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kern="1200"/>
        </a:p>
      </dsp:txBody>
      <dsp:txXfrm>
        <a:off x="6090919" y="1486583"/>
        <a:ext cx="272858" cy="373320"/>
      </dsp:txXfrm>
    </dsp:sp>
    <dsp:sp modelId="{BD904536-FDF8-F84D-925E-F549D560763B}">
      <dsp:nvSpPr>
        <dsp:cNvPr id="0" name=""/>
        <dsp:cNvSpPr/>
      </dsp:nvSpPr>
      <dsp:spPr>
        <a:xfrm>
          <a:off x="5979299" y="2412656"/>
          <a:ext cx="496106" cy="49610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600" kern="1200"/>
        </a:p>
      </dsp:txBody>
      <dsp:txXfrm>
        <a:off x="6090923" y="2412656"/>
        <a:ext cx="272858" cy="3733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type="chevron" r:blip="" rot="90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ound2SameRect" r:blip="" rot="90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ound2SameRect" r:blip="" rot="-90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.tiff>
</file>

<file path=ppt/media/image2.jpeg>
</file>

<file path=ppt/media/image2.tiff>
</file>

<file path=ppt/media/image3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4FFEA-5246-4B2B-A626-884ED200ACA0}" type="datetimeFigureOut">
              <a:rPr lang="ko-KR" altLang="en-US" smtClean="0"/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75BFA-056E-47CA-A344-AA3C7DC1088F}" type="slidenum">
              <a:rPr lang="ko-KR" altLang="en-US" smtClean="0"/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microsoft.com/office/2007/relationships/diagramDrawing" Target="../diagrams/drawing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3" Type="http://schemas.openxmlformats.org/officeDocument/2006/relationships/diagramData" Target="../diagrams/data2.xml"/><Relationship Id="rId2" Type="http://schemas.openxmlformats.org/officeDocument/2006/relationships/image" Target="../media/image8.tiff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hyperlink" Target="https://baike.baidu.com/item/%E5%A4%A9%E4%BD%BF%E6%8A%95%E8%B5%84" TargetMode="Externa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0"/>
            <a:ext cx="12192000" cy="9203424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4"/>
          <p:cNvSpPr txBox="1"/>
          <p:nvPr/>
        </p:nvSpPr>
        <p:spPr>
          <a:xfrm>
            <a:off x="3140241" y="2813541"/>
            <a:ext cx="5699471" cy="10900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5080" indent="165735">
              <a:lnSpc>
                <a:spcPts val="8490"/>
              </a:lnSpc>
            </a:pPr>
            <a:r>
              <a:rPr lang="zh-CN" altLang="en-US" sz="8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2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萨尔曼模型</a:t>
            </a:r>
            <a:endParaRPr lang="zh-CN" altLang="en-US" sz="8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bg2">
                  <a:lumMod val="75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8214" y="4917652"/>
            <a:ext cx="11355572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300" dirty="0" smtClean="0">
              <a:latin typeface="Arial" panose="020B0604020202090204"/>
              <a:cs typeface="Arial" panose="020B0604020202090204"/>
            </a:endParaRPr>
          </a:p>
          <a:p>
            <a:endParaRPr lang="en-US" altLang="zh-CN" sz="2300" dirty="0">
              <a:latin typeface="Arial" panose="020B0604020202090204"/>
              <a:cs typeface="Arial" panose="020B0604020202090204"/>
            </a:endParaRPr>
          </a:p>
          <a:p>
            <a:pPr algn="ctr"/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小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组成员（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G6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）：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-14089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ko-KR" altLang="en-US" dirty="0"/>
          </a:p>
          <a:p>
            <a:endParaRPr dirty="0"/>
          </a:p>
        </p:txBody>
      </p:sp>
      <p:sp>
        <p:nvSpPr>
          <p:cNvPr id="6" name="标题 1"/>
          <p:cNvSpPr txBox="1"/>
          <p:nvPr/>
        </p:nvSpPr>
        <p:spPr>
          <a:xfrm>
            <a:off x="1143000" y="4567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48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总结</a:t>
            </a:r>
            <a:endParaRPr kumimoji="1" lang="zh-CN" altLang="en-US" sz="48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1143000" y="6699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zh-CN" altLang="en-US" sz="3600" dirty="0"/>
          </a:p>
        </p:txBody>
      </p:sp>
      <p:sp>
        <p:nvSpPr>
          <p:cNvPr id="8" name="内容占位符 2"/>
          <p:cNvSpPr txBox="1"/>
          <p:nvPr/>
        </p:nvSpPr>
        <p:spPr>
          <a:xfrm>
            <a:off x="181074" y="1687889"/>
            <a:ext cx="5730619" cy="45612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90204" pitchFamily="34" charset="0"/>
              <a:buNone/>
            </a:pP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以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上的四个要素相互协调和适</a:t>
            </a: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应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endParaRPr lang="en-US" altLang="zh-CN" sz="24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lnSpc>
                <a:spcPct val="100000"/>
              </a:lnSpc>
              <a:buFont typeface="Arial" panose="020B0604020202090204" pitchFamily="34" charset="0"/>
              <a:buNone/>
            </a:pP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lnSpc>
                <a:spcPct val="100000"/>
              </a:lnSpc>
              <a:buFont typeface="Arial" panose="020B0604020202090204" pitchFamily="34" charset="0"/>
              <a:buNone/>
            </a:pP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传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统酒店服务行业的饱和、平台经济的盛行等，这些外部环境促使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的创始人提出了创新的旅行理念，并开辟了共享民宿这一新市</a:t>
            </a: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场</a:t>
            </a:r>
            <a:endParaRPr lang="en-US" altLang="zh-CN" sz="24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lnSpc>
                <a:spcPct val="100000"/>
              </a:lnSpc>
              <a:buFont typeface="Arial" panose="020B0604020202090204" pitchFamily="34" charset="0"/>
              <a:buNone/>
            </a:pP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随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着企业的慢慢发展，面对困境，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又懂得充调动社会的可用资源，并在这个过程中不断筹集资金、寻找机会、调整战略、完善想</a:t>
            </a: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法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0" indent="0">
              <a:lnSpc>
                <a:spcPct val="100000"/>
              </a:lnSpc>
              <a:buFont typeface="Arial" panose="020B0604020202090204" pitchFamily="34" charset="0"/>
              <a:buNone/>
            </a:pPr>
            <a:endParaRPr lang="en-US" altLang="zh-CN" sz="2400" dirty="0" smtClean="0"/>
          </a:p>
        </p:txBody>
      </p:sp>
      <p:grpSp>
        <p:nvGrpSpPr>
          <p:cNvPr id="9" name="组 3"/>
          <p:cNvGrpSpPr/>
          <p:nvPr/>
        </p:nvGrpSpPr>
        <p:grpSpPr>
          <a:xfrm>
            <a:off x="6456498" y="2620463"/>
            <a:ext cx="5190696" cy="3042790"/>
            <a:chOff x="6276374" y="2918488"/>
            <a:chExt cx="5190696" cy="3042790"/>
          </a:xfrm>
        </p:grpSpPr>
        <p:pic>
          <p:nvPicPr>
            <p:cNvPr id="10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76374" y="2918488"/>
              <a:ext cx="4053874" cy="3042790"/>
            </a:xfrm>
            <a:prstGeom prst="rect">
              <a:avLst/>
            </a:prstGeom>
          </p:spPr>
        </p:pic>
        <p:pic>
          <p:nvPicPr>
            <p:cNvPr id="11" name="图片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330248" y="3847539"/>
              <a:ext cx="1136822" cy="1288705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-20053" y="0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lvl="0"/>
            <a:endParaRPr lang="zh-CN" altLang="en-US" dirty="0"/>
          </a:p>
        </p:txBody>
      </p:sp>
      <p:sp>
        <p:nvSpPr>
          <p:cNvPr id="5" name="标题 1"/>
          <p:cNvSpPr txBox="1"/>
          <p:nvPr/>
        </p:nvSpPr>
        <p:spPr>
          <a:xfrm>
            <a:off x="878993" y="786255"/>
            <a:ext cx="5686168" cy="101883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太子奶集团的创业失败</a:t>
            </a:r>
            <a:endParaRPr kumimoji="1" lang="zh-CN" altLang="en-US" sz="36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6" name="文本框 4"/>
          <p:cNvSpPr txBox="1"/>
          <p:nvPr/>
        </p:nvSpPr>
        <p:spPr>
          <a:xfrm>
            <a:off x="802792" y="1659399"/>
            <a:ext cx="5237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太子奶是中国乳酸菌品牌，曾经在中国乳酸菌饮料行业占据“龙头”地</a:t>
            </a: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位</a:t>
            </a:r>
            <a:endParaRPr kumimoji="1"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8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573" y="566612"/>
            <a:ext cx="4399962" cy="2933308"/>
          </a:xfrm>
          <a:prstGeom prst="rect">
            <a:avLst/>
          </a:prstGeom>
        </p:spPr>
      </p:pic>
      <p:graphicFrame>
        <p:nvGraphicFramePr>
          <p:cNvPr id="9" name="图表 7"/>
          <p:cNvGraphicFramePr/>
          <p:nvPr/>
        </p:nvGraphicFramePr>
        <p:xfrm>
          <a:off x="234788" y="2884635"/>
          <a:ext cx="8128000" cy="3469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-4119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ko-KR" altLang="en-US" dirty="0"/>
          </a:p>
          <a:p>
            <a:endParaRPr dirty="0"/>
          </a:p>
        </p:txBody>
      </p:sp>
      <p:sp>
        <p:nvSpPr>
          <p:cNvPr id="5" name="标题 1"/>
          <p:cNvSpPr txBox="1"/>
          <p:nvPr/>
        </p:nvSpPr>
        <p:spPr>
          <a:xfrm>
            <a:off x="838200" y="801849"/>
            <a:ext cx="7465541" cy="101883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什么导致了太子奶的最终失败？</a:t>
            </a:r>
            <a:endParaRPr kumimoji="1" lang="zh-CN" altLang="en-US" sz="36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6" name="文本框 3"/>
          <p:cNvSpPr txBox="1"/>
          <p:nvPr/>
        </p:nvSpPr>
        <p:spPr>
          <a:xfrm>
            <a:off x="111672" y="2059932"/>
            <a:ext cx="738400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5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500" dirty="0">
                <a:latin typeface="楷体" panose="02010609060101010101" pitchFamily="49" charset="-122"/>
                <a:ea typeface="楷体" panose="02010609060101010101" pitchFamily="49" charset="-122"/>
              </a:rPr>
              <a:t>创始人的错误战略决策</a:t>
            </a:r>
            <a:endParaRPr lang="zh-CN" altLang="en-US" sz="25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500" dirty="0"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endParaRPr lang="en-US" altLang="zh-CN" sz="25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500" dirty="0"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en-US" altLang="zh-CN" sz="25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5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zh-CN" altLang="en-US" sz="2500" dirty="0">
                <a:latin typeface="楷体" panose="02010609060101010101" pitchFamily="49" charset="-122"/>
                <a:ea typeface="楷体" panose="02010609060101010101" pitchFamily="49" charset="-122"/>
              </a:rPr>
              <a:t>盲目扩张，没有在核心竞争力方向上发展</a:t>
            </a:r>
            <a:endParaRPr lang="zh-CN" altLang="en-US" sz="25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500" dirty="0"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en-US" altLang="zh-CN" sz="2500" dirty="0">
                <a:latin typeface="楷体" panose="02010609060101010101" pitchFamily="49" charset="-122"/>
                <a:ea typeface="楷体" panose="02010609060101010101" pitchFamily="49" charset="-122"/>
              </a:rPr>
              <a:t>-</a:t>
            </a:r>
            <a:r>
              <a:rPr lang="zh-CN" altLang="en-US" sz="2500" dirty="0">
                <a:latin typeface="楷体" panose="02010609060101010101" pitchFamily="49" charset="-122"/>
                <a:ea typeface="楷体" panose="02010609060101010101" pitchFamily="49" charset="-122"/>
              </a:rPr>
              <a:t> 未客观评估风险而签下对赌协议</a:t>
            </a:r>
            <a:endParaRPr lang="zh-CN" altLang="en-US" sz="25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500" dirty="0" smtClean="0"/>
          </a:p>
          <a:p>
            <a:endParaRPr lang="zh-CN" altLang="en-US" sz="25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500" dirty="0">
                <a:latin typeface="楷体" panose="02010609060101010101" pitchFamily="49" charset="-122"/>
                <a:ea typeface="楷体" panose="02010609060101010101" pitchFamily="49" charset="-122"/>
              </a:rPr>
              <a:t>三聚氰胺事</a:t>
            </a:r>
            <a:r>
              <a:rPr lang="zh-CN" altLang="en-US" sz="25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件、金融危机等外部环境因素</a:t>
            </a:r>
            <a:endParaRPr lang="zh-CN" altLang="en-US" sz="25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" name="图片 4"/>
          <p:cNvPicPr>
            <a:picLocks noChangeAspect="1"/>
          </p:cNvPicPr>
          <p:nvPr/>
        </p:nvPicPr>
        <p:blipFill rotWithShape="1">
          <a:blip r:embed="rId2"/>
          <a:srcRect r="32359" b="16681"/>
          <a:stretch>
            <a:fillRect/>
          </a:stretch>
        </p:blipFill>
        <p:spPr>
          <a:xfrm>
            <a:off x="7261600" y="1690688"/>
            <a:ext cx="4414786" cy="43003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0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lvl="0" algn="ctr"/>
            <a:endParaRPr lang="zh-CN" altLang="en-US" dirty="0"/>
          </a:p>
        </p:txBody>
      </p:sp>
      <p:sp>
        <p:nvSpPr>
          <p:cNvPr id="7" name="object 4"/>
          <p:cNvSpPr txBox="1"/>
          <p:nvPr/>
        </p:nvSpPr>
        <p:spPr>
          <a:xfrm>
            <a:off x="2274843" y="1488245"/>
            <a:ext cx="7329494" cy="1090042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5080" indent="165735">
              <a:lnSpc>
                <a:spcPts val="8490"/>
              </a:lnSpc>
            </a:pPr>
            <a:r>
              <a:rPr lang="zh-CN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2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萨尔曼模</a:t>
            </a:r>
            <a:r>
              <a:rPr lang="zh-CN" altLang="en-US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2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型的核心要素</a:t>
            </a:r>
            <a:endParaRPr lang="zh-CN" altLang="en-US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bg2">
                  <a:lumMod val="75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420225" y="3669739"/>
            <a:ext cx="43554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环境</a:t>
            </a:r>
            <a:endParaRPr lang="zh-CN" altLang="en-US" sz="5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8990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036320" y="693429"/>
            <a:ext cx="106736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共享经济法则：为何爱日租死了 小猪短租活了</a:t>
            </a:r>
            <a:r>
              <a:rPr lang="zh-CN" altLang="zh-CN" sz="32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？</a:t>
            </a:r>
            <a:endParaRPr lang="en-US" altLang="zh-CN" sz="3200" b="1" dirty="0" smtClean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lang="en-US" altLang="zh-CN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</a:t>
            </a:r>
            <a:r>
              <a:rPr lang="en-US" altLang="zh-CN" sz="32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		 Uber</a:t>
            </a:r>
            <a:r>
              <a:rPr lang="zh-CN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失败，</a:t>
            </a:r>
            <a:r>
              <a:rPr lang="en-US" altLang="zh-CN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PP</a:t>
            </a:r>
            <a:r>
              <a:rPr lang="zh-CN" altLang="en-US" sz="32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打</a:t>
            </a:r>
            <a:r>
              <a:rPr lang="zh-CN" altLang="en-US" sz="32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车却成功？</a:t>
            </a:r>
            <a:br>
              <a:rPr lang="zh-CN" altLang="zh-CN" sz="3200" dirty="0"/>
            </a:br>
            <a:endParaRPr lang="ko-KR" altLang="en-US" sz="3200" dirty="0"/>
          </a:p>
        </p:txBody>
      </p:sp>
      <p:pic>
        <p:nvPicPr>
          <p:cNvPr id="6" name="图片 3" descr="http://n.sinaimg.cn/transform/20151007/yQM1-fximeyw9550040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710" y="2477025"/>
            <a:ext cx="4657090" cy="363989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本框 4"/>
          <p:cNvSpPr txBox="1"/>
          <p:nvPr/>
        </p:nvSpPr>
        <p:spPr>
          <a:xfrm>
            <a:off x="356135" y="2327200"/>
            <a:ext cx="62146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共</a:t>
            </a:r>
            <a:r>
              <a:rPr lang="zh-CN" altLang="zh-CN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享经</a:t>
            </a:r>
            <a:r>
              <a:rPr lang="zh-CN" altLang="zh-CN" sz="20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济</a:t>
            </a:r>
            <a:r>
              <a:rPr lang="zh-CN" altLang="en-US" sz="20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endParaRPr lang="en-US" altLang="zh-CN" sz="2000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平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时上下班坐着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Uber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的车，或者约个顺风</a:t>
            </a:r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车</a:t>
            </a:r>
            <a:endParaRPr lang="en-US" altLang="zh-CN" sz="20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晚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上在各类私厨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App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上寻觅美</a:t>
            </a:r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食</a:t>
            </a:r>
            <a:endParaRPr lang="en-US" altLang="zh-CN" sz="20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假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期开着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PP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租车租来的私家车自</a:t>
            </a:r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驾</a:t>
            </a:r>
            <a:endParaRPr lang="en-US" altLang="zh-CN" sz="20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通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过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住在当地人家</a:t>
            </a:r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里</a:t>
            </a:r>
            <a:endParaRPr lang="en-US" altLang="zh-CN" sz="20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甚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至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P2P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理财产品，也是将闲置金钱进行共</a:t>
            </a:r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享</a:t>
            </a:r>
            <a:endParaRPr lang="en-US" altLang="zh-CN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　　</a:t>
            </a:r>
            <a:endParaRPr lang="en-US" altLang="zh-CN" sz="20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000" b="1" dirty="0">
                <a:latin typeface="楷体" panose="02010609060101010101" pitchFamily="49" charset="-122"/>
                <a:ea typeface="楷体" panose="02010609060101010101" pitchFamily="49" charset="-122"/>
              </a:rPr>
              <a:t>水土不</a:t>
            </a:r>
            <a:r>
              <a:rPr lang="zh-CN" altLang="en-US" sz="20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服：</a:t>
            </a:r>
            <a:endParaRPr lang="en-US" altLang="zh-CN" sz="2000" b="1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不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论是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Uber</a:t>
            </a:r>
            <a:r>
              <a:rPr lang="zh-CN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这些国际巨头，还是国内各类照搬国外模式者，在中国落地时都产生微妙的不和谐，不管是政策的抗力，还是文化的鸿沟，这种微妙，让共享经济变味发酵，酝酿出带有浓厚中国特色的模</a:t>
            </a:r>
            <a:r>
              <a:rPr lang="zh-CN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式</a:t>
            </a:r>
            <a:endParaRPr lang="zh-CN" altLang="zh-CN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-7672" y="-61717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矩形 4"/>
          <p:cNvSpPr/>
          <p:nvPr/>
        </p:nvSpPr>
        <p:spPr>
          <a:xfrm>
            <a:off x="453821" y="830105"/>
            <a:ext cx="3789820" cy="3252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1500"/>
              </a:lnSpc>
            </a:pPr>
            <a:r>
              <a:rPr lang="zh-CN" altLang="zh-CN" sz="2800" b="1" kern="0" dirty="0">
                <a:solidFill>
                  <a:srgbClr val="333333"/>
                </a:solidFill>
                <a:latin typeface="Tahoma" panose="020B0804030504040204" pitchFamily="34" charset="0"/>
                <a:ea typeface="宋体" panose="02010600030101010101" pitchFamily="2" charset="-122"/>
                <a:cs typeface="Tahoma" panose="020B0804030504040204" pitchFamily="34" charset="0"/>
              </a:rPr>
              <a:t>　</a:t>
            </a:r>
            <a:r>
              <a:rPr lang="zh-CN" altLang="zh-CN" sz="2800" b="1" kern="0" dirty="0">
                <a:solidFill>
                  <a:srgbClr val="333333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ahoma" panose="020B0804030504040204" pitchFamily="34" charset="0"/>
              </a:rPr>
              <a:t>共享经济的中国之路</a:t>
            </a:r>
            <a:endParaRPr lang="zh-CN" altLang="zh-CN" sz="3600" b="1" kern="100" dirty="0">
              <a:latin typeface="Microsoft JhengHei Light" panose="020B0304030504040204" pitchFamily="34" charset="-120"/>
              <a:ea typeface="Microsoft JhengHei Light" panose="020B0304030504040204" pitchFamily="34" charset="-120"/>
              <a:cs typeface="Times New Roman" panose="02020503050405090304" pitchFamily="18" charset="0"/>
            </a:endParaRPr>
          </a:p>
        </p:txBody>
      </p:sp>
      <p:sp>
        <p:nvSpPr>
          <p:cNvPr id="6" name="矩形 6"/>
          <p:cNvSpPr/>
          <p:nvPr/>
        </p:nvSpPr>
        <p:spPr>
          <a:xfrm>
            <a:off x="197500" y="3140248"/>
            <a:ext cx="341299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爱</a:t>
            </a:r>
            <a:r>
              <a:rPr lang="zh-CN" altLang="en-US" sz="21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日</a:t>
            </a:r>
            <a:r>
              <a:rPr lang="zh-CN" altLang="en-US" sz="21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租 </a:t>
            </a:r>
            <a:r>
              <a:rPr lang="en-US" altLang="zh-CN" sz="21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&amp; Uber</a:t>
            </a:r>
            <a:endParaRPr lang="zh-CN" altLang="en-US" sz="21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cxnSp>
        <p:nvCxnSpPr>
          <p:cNvPr id="7" name="直接连接符 8"/>
          <p:cNvCxnSpPr/>
          <p:nvPr/>
        </p:nvCxnSpPr>
        <p:spPr>
          <a:xfrm flipV="1">
            <a:off x="2553095" y="2501461"/>
            <a:ext cx="673735" cy="95186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直接连接符 10"/>
          <p:cNvCxnSpPr/>
          <p:nvPr/>
        </p:nvCxnSpPr>
        <p:spPr>
          <a:xfrm>
            <a:off x="2568439" y="3447410"/>
            <a:ext cx="708936" cy="1152312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矩形 11"/>
          <p:cNvSpPr/>
          <p:nvPr/>
        </p:nvSpPr>
        <p:spPr>
          <a:xfrm>
            <a:off x="3267211" y="2082953"/>
            <a:ext cx="954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爱日租</a:t>
            </a:r>
            <a:endParaRPr lang="zh-CN" altLang="en-US" sz="20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10" name="矩形 12"/>
          <p:cNvSpPr/>
          <p:nvPr/>
        </p:nvSpPr>
        <p:spPr>
          <a:xfrm>
            <a:off x="3267211" y="4505673"/>
            <a:ext cx="8701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0" dirty="0">
                <a:solidFill>
                  <a:srgbClr val="000000"/>
                </a:solidFill>
                <a:latin typeface="Tahoma" panose="020B0804030504040204" pitchFamily="34" charset="0"/>
                <a:ea typeface="宋体" panose="02010600030101010101" pitchFamily="2" charset="-122"/>
              </a:rPr>
              <a:t> </a:t>
            </a:r>
            <a:r>
              <a:rPr lang="en-US" altLang="zh-CN" sz="2000" kern="0" dirty="0">
                <a:solidFill>
                  <a:srgbClr val="000000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Uber</a:t>
            </a:r>
            <a:endParaRPr lang="zh-CN" altLang="en-US" sz="20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11" name="文本框 21"/>
          <p:cNvSpPr txBox="1"/>
          <p:nvPr/>
        </p:nvSpPr>
        <p:spPr>
          <a:xfrm>
            <a:off x="4296361" y="1552191"/>
            <a:ext cx="735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起步</a:t>
            </a:r>
            <a:endParaRPr lang="zh-CN" altLang="en-US" sz="2000" b="1" dirty="0"/>
          </a:p>
        </p:txBody>
      </p:sp>
      <p:sp>
        <p:nvSpPr>
          <p:cNvPr id="12" name="矩形 1"/>
          <p:cNvSpPr/>
          <p:nvPr/>
        </p:nvSpPr>
        <p:spPr>
          <a:xfrm>
            <a:off x="5242456" y="1155387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2011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6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月成立于北京。上线一个月后，爱日租获得了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200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万美金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  <a:hlinkClick r:id="rId2"/>
              </a:rPr>
              <a:t>天使投资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。截至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2012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年年底，爱日租房源已覆盖国内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80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个城市，房源数超过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80000</a:t>
            </a:r>
            <a:r>
              <a:rPr lang="zh-CN" altLang="en-US" sz="2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套</a:t>
            </a:r>
            <a:endParaRPr lang="zh-CN" altLang="en-US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3" name="文本框 23"/>
          <p:cNvSpPr txBox="1"/>
          <p:nvPr/>
        </p:nvSpPr>
        <p:spPr>
          <a:xfrm>
            <a:off x="4296361" y="2577283"/>
            <a:ext cx="720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结局</a:t>
            </a:r>
            <a:endParaRPr lang="zh-CN" altLang="en-US" sz="2000" b="1" dirty="0"/>
          </a:p>
        </p:txBody>
      </p:sp>
      <p:sp>
        <p:nvSpPr>
          <p:cNvPr id="14" name="矩形 15"/>
          <p:cNvSpPr/>
          <p:nvPr/>
        </p:nvSpPr>
        <p:spPr>
          <a:xfrm>
            <a:off x="5242456" y="2577283"/>
            <a:ext cx="42883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000" kern="0" dirty="0"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最终被</a:t>
            </a:r>
            <a:r>
              <a:rPr lang="en-US" altLang="zh-CN" sz="2000" kern="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zh-CN" sz="2000" kern="0" dirty="0"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中介</a:t>
            </a:r>
            <a:r>
              <a:rPr lang="en-US" altLang="zh-CN" sz="2000" kern="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zh-CN" sz="2000" kern="0" dirty="0"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和</a:t>
            </a:r>
            <a:r>
              <a:rPr lang="en-US" altLang="zh-CN" sz="2000" kern="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zh-CN" sz="2000" kern="0" dirty="0"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二手房东</a:t>
            </a:r>
            <a:r>
              <a:rPr lang="en-US" altLang="zh-CN" sz="2000" kern="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en-US" sz="2000" kern="0" dirty="0"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打败</a:t>
            </a:r>
            <a:endParaRPr lang="zh-CN" altLang="en-US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6" name="文本框 22"/>
          <p:cNvSpPr txBox="1"/>
          <p:nvPr/>
        </p:nvSpPr>
        <p:spPr>
          <a:xfrm>
            <a:off x="4288508" y="4037773"/>
            <a:ext cx="7198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起步</a:t>
            </a:r>
            <a:endParaRPr lang="zh-CN" altLang="en-US" sz="2000" b="1" dirty="0"/>
          </a:p>
        </p:txBody>
      </p:sp>
      <p:sp>
        <p:nvSpPr>
          <p:cNvPr id="17" name="文本框 24"/>
          <p:cNvSpPr txBox="1"/>
          <p:nvPr/>
        </p:nvSpPr>
        <p:spPr>
          <a:xfrm>
            <a:off x="4288309" y="5298208"/>
            <a:ext cx="720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结局</a:t>
            </a:r>
            <a:endParaRPr lang="zh-CN" altLang="en-US" sz="2000" b="1" dirty="0"/>
          </a:p>
        </p:txBody>
      </p:sp>
      <p:sp>
        <p:nvSpPr>
          <p:cNvPr id="18" name="矩形 14"/>
          <p:cNvSpPr/>
          <p:nvPr/>
        </p:nvSpPr>
        <p:spPr>
          <a:xfrm>
            <a:off x="5242456" y="3812995"/>
            <a:ext cx="52074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因旗下同名打车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APP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而名声大噪。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2009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年，</a:t>
            </a:r>
            <a:endParaRPr lang="en-US" altLang="zh-CN" sz="2000" b="0" i="0" dirty="0">
              <a:solidFill>
                <a:srgbClr val="333333"/>
              </a:solidFill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Uber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目前已经进入中国大陆的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60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余座城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市</a:t>
            </a:r>
            <a:endParaRPr lang="zh-CN" altLang="en-US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9" name="矩形 20"/>
          <p:cNvSpPr/>
          <p:nvPr/>
        </p:nvSpPr>
        <p:spPr>
          <a:xfrm>
            <a:off x="5242456" y="5144320"/>
            <a:ext cx="652660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2016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11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27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日，旧版本优步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App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全面停止在中国提供服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务，全面进入中国市场不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足三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年的</a:t>
            </a:r>
            <a:r>
              <a:rPr lang="en-US" altLang="zh-CN" sz="2000" b="0" i="0" u="none" strike="noStrike" dirty="0" err="1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uber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正式告别中国</a:t>
            </a:r>
            <a:endParaRPr lang="zh-CN" altLang="en-US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-25891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文本框 3"/>
          <p:cNvSpPr txBox="1"/>
          <p:nvPr/>
        </p:nvSpPr>
        <p:spPr>
          <a:xfrm>
            <a:off x="838200" y="635556"/>
            <a:ext cx="54093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在</a:t>
            </a:r>
            <a:r>
              <a:rPr lang="zh-CN" altLang="en-US" sz="24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两大国外企业共享之路失败的同时，我</a:t>
            </a:r>
            <a:r>
              <a:rPr lang="zh-CN" altLang="en-US" sz="24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们来看</a:t>
            </a:r>
            <a:r>
              <a:rPr lang="zh-CN" altLang="en-US" sz="24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看另外两家企业的共享之路</a:t>
            </a:r>
            <a:endParaRPr lang="en-US" altLang="zh-CN" sz="24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6" name="矩形 4"/>
          <p:cNvSpPr/>
          <p:nvPr/>
        </p:nvSpPr>
        <p:spPr>
          <a:xfrm>
            <a:off x="3235172" y="1920458"/>
            <a:ext cx="673900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于</a:t>
            </a:r>
            <a:r>
              <a:rPr lang="en-US" altLang="zh-CN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2012</a:t>
            </a:r>
            <a:r>
              <a:rPr lang="zh-CN" altLang="en-US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5</a:t>
            </a:r>
            <a:r>
              <a:rPr lang="zh-CN" altLang="en-US" sz="2000" b="0" i="0" dirty="0" smtClean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月正</a:t>
            </a:r>
            <a:r>
              <a:rPr lang="zh-CN" altLang="en-US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式上线，北京、上海等全国</a:t>
            </a:r>
            <a:r>
              <a:rPr lang="en-US" altLang="zh-CN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13</a:t>
            </a:r>
            <a:r>
              <a:rPr lang="zh-CN" altLang="en-US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个城市设有分公司，房源覆盖国内</a:t>
            </a:r>
            <a:r>
              <a:rPr lang="en-US" altLang="zh-CN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130</a:t>
            </a:r>
            <a:r>
              <a:rPr lang="zh-CN" altLang="en-US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多个城</a:t>
            </a:r>
            <a:r>
              <a:rPr lang="zh-CN" altLang="en-US" sz="2000" b="0" i="0" dirty="0" smtClean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市</a:t>
            </a:r>
            <a:endParaRPr lang="zh-CN" altLang="en-US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7" name="矩形 5"/>
          <p:cNvSpPr/>
          <p:nvPr/>
        </p:nvSpPr>
        <p:spPr>
          <a:xfrm>
            <a:off x="316889" y="2623145"/>
            <a:ext cx="1467068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500" b="1" i="0" dirty="0">
                <a:solidFill>
                  <a:srgbClr val="2F2F2F"/>
                </a:solidFill>
                <a:effectLst/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小猪短租</a:t>
            </a:r>
            <a:endParaRPr lang="zh-CN" altLang="en-US" sz="25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8" name="矩形 6"/>
          <p:cNvSpPr/>
          <p:nvPr/>
        </p:nvSpPr>
        <p:spPr>
          <a:xfrm>
            <a:off x="3235172" y="3185550"/>
            <a:ext cx="71601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0" i="0" dirty="0" smtClean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2015</a:t>
            </a:r>
            <a:r>
              <a:rPr lang="zh-CN" altLang="en-US" sz="2000" b="0" i="0" dirty="0" smtClean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sz="2000" b="0" i="0" dirty="0" smtClean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07</a:t>
            </a:r>
            <a:r>
              <a:rPr lang="zh-CN" altLang="en-US" sz="2000" dirty="0">
                <a:solidFill>
                  <a:srgbClr val="2F2F2F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sz="2000" b="0" i="0" dirty="0" smtClean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09</a:t>
            </a:r>
            <a:r>
              <a:rPr lang="zh-CN" altLang="en-US" sz="2000" b="0" i="0" dirty="0" smtClean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日，猪</a:t>
            </a:r>
            <a:r>
              <a:rPr lang="zh-CN" altLang="en-US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短租对外宣布已完成</a:t>
            </a:r>
            <a:r>
              <a:rPr lang="en-US" altLang="zh-CN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6000</a:t>
            </a:r>
            <a:r>
              <a:rPr lang="zh-CN" altLang="en-US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万美元的</a:t>
            </a:r>
            <a:r>
              <a:rPr lang="en-US" altLang="zh-CN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C</a:t>
            </a:r>
            <a:r>
              <a:rPr lang="zh-CN" altLang="en-US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轮融</a:t>
            </a:r>
            <a:r>
              <a:rPr lang="zh-CN" altLang="en-US" sz="2000" b="0" i="0" dirty="0" smtClean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资。</a:t>
            </a:r>
            <a:r>
              <a:rPr lang="zh-CN" altLang="en-US" sz="2000" b="0" i="0" dirty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目前小猪短租是国内最大的短租平</a:t>
            </a:r>
            <a:r>
              <a:rPr lang="zh-CN" altLang="en-US" sz="2000" b="0" i="0" dirty="0" smtClean="0">
                <a:solidFill>
                  <a:srgbClr val="2F2F2F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台</a:t>
            </a:r>
            <a:endParaRPr lang="zh-CN" altLang="en-US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9" name="矩形 7"/>
          <p:cNvSpPr/>
          <p:nvPr/>
        </p:nvSpPr>
        <p:spPr>
          <a:xfrm>
            <a:off x="3240082" y="4461521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2013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年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月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10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日，</a:t>
            </a:r>
            <a:r>
              <a:rPr lang="en-US" altLang="zh-CN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PP</a:t>
            </a:r>
            <a:r>
              <a:rPr lang="zh-CN" altLang="en-US" sz="2000" b="0" i="0" dirty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租车在国内正式上线。首站选址北京，意在以汽车共享的理念影响本土汽车市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场</a:t>
            </a:r>
            <a:endParaRPr lang="zh-CN" altLang="en-US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矩形 8"/>
          <p:cNvSpPr/>
          <p:nvPr/>
        </p:nvSpPr>
        <p:spPr>
          <a:xfrm>
            <a:off x="3235172" y="5753120"/>
            <a:ext cx="83251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0" i="0" dirty="0">
                <a:solidFill>
                  <a:srgbClr val="19191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随着网约车合法、牌照摇号、车辆限行等一些列政策的客观刺激，以“共享经济”为口号的</a:t>
            </a:r>
            <a:r>
              <a:rPr lang="en-US" altLang="zh-CN" sz="2000" b="0" i="0" dirty="0">
                <a:solidFill>
                  <a:srgbClr val="19191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PP</a:t>
            </a:r>
            <a:r>
              <a:rPr lang="zh-CN" altLang="en-US" sz="2000" b="0" i="0" dirty="0">
                <a:solidFill>
                  <a:srgbClr val="19191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租车行业越来越被资本市场所看好，发展欣欣向</a:t>
            </a:r>
            <a:r>
              <a:rPr lang="zh-CN" altLang="en-US" sz="2000" b="0" i="0" dirty="0" smtClean="0">
                <a:solidFill>
                  <a:srgbClr val="191919"/>
                </a:solidFill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荣</a:t>
            </a:r>
            <a:endParaRPr lang="zh-CN" altLang="en-US" sz="20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1" name="矩形 9"/>
          <p:cNvSpPr/>
          <p:nvPr/>
        </p:nvSpPr>
        <p:spPr>
          <a:xfrm>
            <a:off x="466771" y="5040530"/>
            <a:ext cx="124906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500" b="1" kern="0" dirty="0">
                <a:solidFill>
                  <a:srgbClr val="333333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PP</a:t>
            </a:r>
            <a:r>
              <a:rPr lang="zh-CN" altLang="zh-CN" sz="2500" b="1" kern="0" dirty="0">
                <a:solidFill>
                  <a:srgbClr val="333333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Tahoma" panose="020B0804030504040204" pitchFamily="34" charset="0"/>
              </a:rPr>
              <a:t>租车</a:t>
            </a:r>
            <a:endParaRPr lang="zh-CN" altLang="en-US" sz="25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2011984" y="2456323"/>
            <a:ext cx="877996" cy="52911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3" name="直接连接符 13"/>
          <p:cNvCxnSpPr/>
          <p:nvPr/>
        </p:nvCxnSpPr>
        <p:spPr>
          <a:xfrm>
            <a:off x="2027145" y="2977953"/>
            <a:ext cx="899401" cy="52890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4" name="直接连接符 15"/>
          <p:cNvCxnSpPr/>
          <p:nvPr/>
        </p:nvCxnSpPr>
        <p:spPr>
          <a:xfrm flipV="1">
            <a:off x="1930006" y="4791547"/>
            <a:ext cx="996540" cy="583108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5" name="直接连接符 17"/>
          <p:cNvCxnSpPr/>
          <p:nvPr/>
        </p:nvCxnSpPr>
        <p:spPr>
          <a:xfrm>
            <a:off x="1936452" y="5356182"/>
            <a:ext cx="990094" cy="75260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6" name="文本框 18"/>
          <p:cNvSpPr txBox="1"/>
          <p:nvPr/>
        </p:nvSpPr>
        <p:spPr>
          <a:xfrm>
            <a:off x="1818482" y="4606881"/>
            <a:ext cx="72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开始</a:t>
            </a:r>
            <a:endParaRPr lang="zh-CN" altLang="en-US" b="1" dirty="0"/>
          </a:p>
        </p:txBody>
      </p:sp>
      <p:sp>
        <p:nvSpPr>
          <p:cNvPr id="17" name="文本框 19"/>
          <p:cNvSpPr txBox="1"/>
          <p:nvPr/>
        </p:nvSpPr>
        <p:spPr>
          <a:xfrm>
            <a:off x="1818482" y="3506862"/>
            <a:ext cx="64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结局</a:t>
            </a:r>
            <a:endParaRPr lang="zh-CN" altLang="en-US" b="1" dirty="0"/>
          </a:p>
        </p:txBody>
      </p:sp>
      <p:sp>
        <p:nvSpPr>
          <p:cNvPr id="18" name="文本框 20"/>
          <p:cNvSpPr txBox="1"/>
          <p:nvPr/>
        </p:nvSpPr>
        <p:spPr>
          <a:xfrm>
            <a:off x="1818482" y="5882725"/>
            <a:ext cx="64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结局</a:t>
            </a:r>
            <a:endParaRPr lang="zh-CN" altLang="en-US" b="1" dirty="0"/>
          </a:p>
        </p:txBody>
      </p:sp>
      <p:sp>
        <p:nvSpPr>
          <p:cNvPr id="19" name="文本框 21"/>
          <p:cNvSpPr txBox="1"/>
          <p:nvPr/>
        </p:nvSpPr>
        <p:spPr>
          <a:xfrm>
            <a:off x="1776572" y="2129506"/>
            <a:ext cx="72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开始</a:t>
            </a:r>
            <a:endParaRPr lang="zh-CN" alt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8990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文本框 3"/>
          <p:cNvSpPr txBox="1"/>
          <p:nvPr/>
        </p:nvSpPr>
        <p:spPr>
          <a:xfrm>
            <a:off x="2815562" y="1408834"/>
            <a:ext cx="914063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爱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日租的</a:t>
            </a:r>
            <a:r>
              <a:rPr lang="zh-CN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中国之路，走得并不顺利。其中的原因是，</a:t>
            </a:r>
            <a:r>
              <a:rPr lang="zh-CN" altLang="en-US" sz="1600" dirty="0">
                <a:latin typeface="楷体" panose="02010609060101010101" pitchFamily="49" charset="-122"/>
                <a:ea typeface="楷体" panose="02010609060101010101" pitchFamily="49" charset="-122"/>
              </a:rPr>
              <a:t>爱日租</a:t>
            </a:r>
            <a:r>
              <a:rPr lang="zh-CN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对中国市场深浅不知，没有进行切合时宜的运营、推广和维护，最终被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中介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和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二手房东</a:t>
            </a:r>
            <a:r>
              <a:rPr lang="en-US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zh-CN" sz="1600" dirty="0">
                <a:latin typeface="楷体" panose="02010609060101010101" pitchFamily="49" charset="-122"/>
                <a:ea typeface="楷体" panose="02010609060101010101" pitchFamily="49" charset="-122"/>
              </a:rPr>
              <a:t>占领，想找真实短租房的租客也就无意于此</a:t>
            </a:r>
            <a:r>
              <a:rPr lang="zh-CN" altLang="zh-CN" sz="1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了</a:t>
            </a:r>
            <a:endParaRPr lang="zh-CN" altLang="zh-CN" sz="1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dirty="0"/>
          </a:p>
        </p:txBody>
      </p:sp>
      <p:sp>
        <p:nvSpPr>
          <p:cNvPr id="7" name="矩形 5"/>
          <p:cNvSpPr/>
          <p:nvPr/>
        </p:nvSpPr>
        <p:spPr>
          <a:xfrm>
            <a:off x="2827939" y="2395970"/>
            <a:ext cx="8470912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700" kern="0" dirty="0" smtClean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小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猪短租在发展初期也曾经陷入和</a:t>
            </a:r>
            <a:r>
              <a:rPr lang="zh-CN" altLang="en-US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503050405090304" pitchFamily="18" charset="0"/>
              </a:rPr>
              <a:t>爱日租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同样的困境，大量二手房东和中介涌入平台，虽然带来了流量，却损害了品牌并影响了用户体验。其后，小猪短租减缓了发展速度，通过筛选审核，让房东的一手房源控制在</a:t>
            </a:r>
            <a:r>
              <a:rPr lang="en-US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503050405090304" pitchFamily="18" charset="0"/>
              </a:rPr>
              <a:t>80%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以上，并重点推荐。小猪短租的</a:t>
            </a:r>
            <a:r>
              <a:rPr lang="en-US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CEO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陈驰说，短租的大发展需要一个大的信用环境，这个环境可以通过建立如欧美一样的信用规则、信用档案实现。当每个人的行为都可以被追溯，陌生人间的交易交往就变得自然可</a:t>
            </a:r>
            <a:r>
              <a:rPr lang="zh-CN" altLang="zh-CN" sz="1700" kern="0" dirty="0" smtClean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信</a:t>
            </a:r>
            <a:endParaRPr lang="zh-CN" altLang="en-US" sz="17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8" name="矩形 6"/>
          <p:cNvSpPr/>
          <p:nvPr/>
        </p:nvSpPr>
        <p:spPr>
          <a:xfrm>
            <a:off x="-19379" y="4409364"/>
            <a:ext cx="2340705" cy="7540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500" b="1" kern="0" dirty="0">
                <a:solidFill>
                  <a:srgbClr val="000000"/>
                </a:solidFill>
                <a:latin typeface="Tahoma" panose="020B0804030504040204" pitchFamily="34" charset="0"/>
                <a:ea typeface="宋体" panose="02010600030101010101" pitchFamily="2" charset="-122"/>
              </a:rPr>
              <a:t>Uber</a:t>
            </a:r>
            <a:r>
              <a:rPr lang="zh-CN" altLang="en-US" sz="2500" b="1" kern="0" dirty="0">
                <a:solidFill>
                  <a:srgbClr val="000000"/>
                </a:solidFill>
                <a:latin typeface="Tahoma" panose="020B0804030504040204" pitchFamily="34" charset="0"/>
                <a:ea typeface="宋体" panose="02010600030101010101" pitchFamily="2" charset="-122"/>
              </a:rPr>
              <a:t>和</a:t>
            </a:r>
            <a:r>
              <a:rPr lang="en-US" altLang="zh-CN" sz="2500" b="1" kern="0" dirty="0">
                <a:solidFill>
                  <a:srgbClr val="333333"/>
                </a:solidFill>
                <a:latin typeface="Tahoma" panose="020B0804030504040204" pitchFamily="34" charset="0"/>
                <a:ea typeface="宋体" panose="02010600030101010101" pitchFamily="2" charset="-122"/>
              </a:rPr>
              <a:t>PP</a:t>
            </a:r>
            <a:r>
              <a:rPr lang="zh-CN" altLang="zh-CN" sz="2500" b="1" kern="0" dirty="0">
                <a:solidFill>
                  <a:srgbClr val="333333"/>
                </a:solidFill>
                <a:latin typeface="Tahoma" panose="020B0804030504040204" pitchFamily="34" charset="0"/>
                <a:ea typeface="宋体" panose="02010600030101010101" pitchFamily="2" charset="-122"/>
                <a:cs typeface="Tahoma" panose="020B0804030504040204" pitchFamily="34" charset="0"/>
              </a:rPr>
              <a:t>租车</a:t>
            </a:r>
            <a:endParaRPr lang="zh-CN" altLang="en-US" sz="2500" b="1" dirty="0"/>
          </a:p>
          <a:p>
            <a:endParaRPr lang="zh-CN" altLang="en-US" b="1" dirty="0"/>
          </a:p>
        </p:txBody>
      </p:sp>
      <p:sp>
        <p:nvSpPr>
          <p:cNvPr id="9" name="矩形 7"/>
          <p:cNvSpPr/>
          <p:nvPr/>
        </p:nvSpPr>
        <p:spPr>
          <a:xfrm>
            <a:off x="2834941" y="3988989"/>
            <a:ext cx="673899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0" dirty="0">
                <a:latin typeface="楷体" panose="02010609060101010101" pitchFamily="49" charset="-122"/>
                <a:ea typeface="楷体" panose="02010609060101010101" pitchFamily="49" charset="-122"/>
              </a:rPr>
              <a:t>Uber</a:t>
            </a:r>
            <a:r>
              <a:rPr lang="zh-CN" altLang="zh-CN" kern="0" dirty="0"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在中国的遭遇，用</a:t>
            </a:r>
            <a:r>
              <a:rPr lang="en-US" altLang="zh-CN" kern="0" dirty="0">
                <a:latin typeface="楷体" panose="02010609060101010101" pitchFamily="49" charset="-122"/>
                <a:ea typeface="楷体" panose="02010609060101010101" pitchFamily="49" charset="-122"/>
              </a:rPr>
              <a:t>“</a:t>
            </a:r>
            <a:r>
              <a:rPr lang="zh-CN" altLang="zh-CN" kern="0" dirty="0"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政府围剿、腹背受敌</a:t>
            </a:r>
            <a:r>
              <a:rPr lang="en-US" altLang="zh-CN" kern="0" dirty="0">
                <a:latin typeface="楷体" panose="02010609060101010101" pitchFamily="49" charset="-122"/>
                <a:ea typeface="楷体" panose="02010609060101010101" pitchFamily="49" charset="-122"/>
              </a:rPr>
              <a:t>”</a:t>
            </a:r>
            <a:r>
              <a:rPr lang="zh-CN" altLang="zh-CN" kern="0" dirty="0"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来形容并不为过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0" name="矩形 8"/>
          <p:cNvSpPr/>
          <p:nvPr/>
        </p:nvSpPr>
        <p:spPr>
          <a:xfrm>
            <a:off x="2834941" y="4689748"/>
            <a:ext cx="8751470" cy="1923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700" kern="0" dirty="0" smtClean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503050405090304" pitchFamily="18" charset="0"/>
              </a:rPr>
              <a:t>PP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租车刚进入中国时，同样遭遇信任危机。</a:t>
            </a:r>
            <a:r>
              <a:rPr lang="en-US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503050405090304" pitchFamily="18" charset="0"/>
              </a:rPr>
              <a:t>CEO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张丙军先把这种车辆共享模式带到新加坡运行了一年，才来中国试水。对比两个国家的市场后，他发现，在新加坡，诚信制度和信任关系都比较完善，车主不会担心车辆会遭到损坏，</a:t>
            </a:r>
            <a:r>
              <a:rPr lang="en-US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503050405090304" pitchFamily="18" charset="0"/>
              </a:rPr>
              <a:t>“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因为</a:t>
            </a:r>
            <a:r>
              <a:rPr lang="en-US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503050405090304" pitchFamily="18" charset="0"/>
              </a:rPr>
              <a:t>95%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以上的人都是很友好的</a:t>
            </a:r>
            <a:r>
              <a:rPr lang="en-US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503050405090304" pitchFamily="18" charset="0"/>
              </a:rPr>
              <a:t>”</a:t>
            </a:r>
            <a:r>
              <a:rPr lang="zh-CN" altLang="en-US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。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但在中国市场，</a:t>
            </a:r>
            <a:r>
              <a:rPr lang="en-US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503050405090304" pitchFamily="18" charset="0"/>
              </a:rPr>
              <a:t>PP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租车通过调研发现，在北京和上海等一线城市，只有</a:t>
            </a:r>
            <a:r>
              <a:rPr lang="en-US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imes New Roman" panose="02020503050405090304" pitchFamily="18" charset="0"/>
              </a:rPr>
              <a:t>17%</a:t>
            </a:r>
            <a:r>
              <a:rPr lang="zh-CN" altLang="zh-CN" sz="1700" kern="0" dirty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的车主愿意分享自己的车辆，而且车主的思想包袱比较重，担心一去不复返，担心不当驾驶磨损车辆，担心租金不够支付保养费等各种问题。面对诚信缺失的问题，企业在后期的运营中，需要制定严苛的规则，并利用科技手段建立信用审核系</a:t>
            </a:r>
            <a:r>
              <a:rPr lang="zh-CN" altLang="zh-CN" sz="1700" kern="0" dirty="0" smtClean="0">
                <a:solidFill>
                  <a:srgbClr val="333333"/>
                </a:solidFill>
                <a:latin typeface="楷体" panose="02010609060101010101" pitchFamily="49" charset="-122"/>
                <a:ea typeface="楷体" panose="02010609060101010101" pitchFamily="49" charset="-122"/>
                <a:cs typeface="Tahoma" panose="020B0804030504040204" pitchFamily="34" charset="0"/>
              </a:rPr>
              <a:t>统</a:t>
            </a:r>
            <a:endParaRPr lang="zh-CN" altLang="zh-CN" sz="1700" kern="100" dirty="0">
              <a:latin typeface="楷体" panose="02010609060101010101" pitchFamily="49" charset="-122"/>
              <a:ea typeface="楷体" panose="02010609060101010101" pitchFamily="49" charset="-122"/>
              <a:cs typeface="Times New Roman" panose="02020503050405090304" pitchFamily="18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2548478" y="1654278"/>
            <a:ext cx="286463" cy="47825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2" name="直接连接符 12"/>
          <p:cNvCxnSpPr/>
          <p:nvPr/>
        </p:nvCxnSpPr>
        <p:spPr>
          <a:xfrm>
            <a:off x="2548478" y="2139146"/>
            <a:ext cx="279461" cy="68139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3" name="直接连接符 14"/>
          <p:cNvCxnSpPr/>
          <p:nvPr/>
        </p:nvCxnSpPr>
        <p:spPr>
          <a:xfrm flipV="1">
            <a:off x="2321326" y="4253359"/>
            <a:ext cx="494236" cy="429776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4" name="直接连接符 16"/>
          <p:cNvCxnSpPr/>
          <p:nvPr/>
        </p:nvCxnSpPr>
        <p:spPr>
          <a:xfrm>
            <a:off x="2321326" y="4683135"/>
            <a:ext cx="572603" cy="1152439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5" name="矩形 4"/>
          <p:cNvSpPr/>
          <p:nvPr/>
        </p:nvSpPr>
        <p:spPr>
          <a:xfrm>
            <a:off x="-90516" y="1806777"/>
            <a:ext cx="2749471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500" b="1" dirty="0"/>
              <a:t>爱日租和小猪短租</a:t>
            </a:r>
            <a:endParaRPr lang="zh-CN" altLang="en-US" sz="2500" b="1" dirty="0"/>
          </a:p>
        </p:txBody>
      </p:sp>
      <p:sp>
        <p:nvSpPr>
          <p:cNvPr id="16" name="标题 1"/>
          <p:cNvSpPr txBox="1"/>
          <p:nvPr/>
        </p:nvSpPr>
        <p:spPr>
          <a:xfrm>
            <a:off x="691515" y="483134"/>
            <a:ext cx="10808970" cy="7534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四家企业基本处于同一时期，然而最终的结局却是截然相反，为何会如</a:t>
            </a:r>
            <a:r>
              <a:rPr lang="zh-CN" altLang="en-US" sz="24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此？</a:t>
            </a:r>
            <a:endParaRPr lang="zh-CN" altLang="en-US" sz="24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550" y="2648744"/>
            <a:ext cx="4914900" cy="2705100"/>
          </a:xfrm>
        </p:spPr>
      </p:pic>
      <p:sp>
        <p:nvSpPr>
          <p:cNvPr id="4" name="object 2"/>
          <p:cNvSpPr/>
          <p:nvPr/>
        </p:nvSpPr>
        <p:spPr>
          <a:xfrm>
            <a:off x="0" y="0"/>
            <a:ext cx="12192000" cy="6862119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标题 1"/>
          <p:cNvSpPr txBox="1"/>
          <p:nvPr/>
        </p:nvSpPr>
        <p:spPr>
          <a:xfrm>
            <a:off x="3124200" y="239192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5080" indent="165735">
              <a:lnSpc>
                <a:spcPts val="8490"/>
              </a:lnSpc>
            </a:pPr>
            <a:r>
              <a:rPr lang="zh-CN" altLang="en-US" sz="50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2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对大学生创业的启发</a:t>
            </a:r>
            <a:endParaRPr lang="zh-CN" altLang="en-US" sz="50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bg2">
                  <a:lumMod val="75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6" name="内容占位符 2"/>
          <p:cNvSpPr txBox="1"/>
          <p:nvPr/>
        </p:nvSpPr>
        <p:spPr>
          <a:xfrm>
            <a:off x="2562726" y="222266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90204" pitchFamily="34" charset="0"/>
              <a:buNone/>
            </a:pPr>
            <a:r>
              <a:rPr lang="en-US" altLang="zh-CN" dirty="0" smtClean="0"/>
              <a:t>         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/>
          <p:cNvSpPr/>
          <p:nvPr/>
        </p:nvSpPr>
        <p:spPr>
          <a:xfrm>
            <a:off x="0" y="0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제목 1"/>
          <p:cNvSpPr txBox="1"/>
          <p:nvPr/>
        </p:nvSpPr>
        <p:spPr>
          <a:xfrm>
            <a:off x="1641106" y="2377824"/>
            <a:ext cx="10053588" cy="4014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</a:t>
            </a:r>
            <a:r>
              <a:rPr lang="en-US" altLang="zh-CN" sz="40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.	</a:t>
            </a:r>
            <a:r>
              <a:rPr lang="zh-CN" altLang="ko-KR" sz="40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对</a:t>
            </a:r>
            <a:r>
              <a:rPr lang="zh-CN" altLang="ko-KR" sz="40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机会的敏锐嗅</a:t>
            </a:r>
            <a:r>
              <a:rPr lang="zh-CN" altLang="ko-KR" sz="40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觉</a:t>
            </a:r>
            <a:r>
              <a:rPr lang="zh-CN" altLang="en-US" sz="3000" b="1" dirty="0" smtClean="0"/>
              <a:t>（ 共</a:t>
            </a:r>
            <a:r>
              <a:rPr lang="zh-CN" altLang="en-US" sz="3000" b="1" dirty="0"/>
              <a:t>享经济热潮 </a:t>
            </a:r>
            <a:r>
              <a:rPr lang="zh-CN" altLang="en-US" sz="3000" b="1" dirty="0" smtClean="0"/>
              <a:t>）</a:t>
            </a:r>
            <a:endParaRPr lang="en-US" altLang="zh-CN" sz="3000" b="1" dirty="0" smtClean="0"/>
          </a:p>
          <a:p>
            <a:endParaRPr lang="en-US" altLang="ko-KR" sz="3000" b="1" dirty="0" smtClean="0"/>
          </a:p>
          <a:p>
            <a:endParaRPr lang="en-US" altLang="ko-KR" sz="3000" b="1" dirty="0"/>
          </a:p>
          <a:p>
            <a:br>
              <a:rPr lang="ko-KR" altLang="ko-KR" sz="3000" dirty="0"/>
            </a:br>
            <a:endParaRPr lang="ko-KR" altLang="en-US" sz="3000" dirty="0"/>
          </a:p>
        </p:txBody>
      </p:sp>
      <p:sp>
        <p:nvSpPr>
          <p:cNvPr id="2" name="文本框 1"/>
          <p:cNvSpPr txBox="1"/>
          <p:nvPr/>
        </p:nvSpPr>
        <p:spPr>
          <a:xfrm>
            <a:off x="1641106" y="2852317"/>
            <a:ext cx="93316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4000" dirty="0">
                <a:solidFill>
                  <a:prstClr val="black"/>
                </a:solidFill>
              </a:rPr>
              <a:t>2.	</a:t>
            </a:r>
            <a:r>
              <a:rPr lang="zh-CN" altLang="en-US" sz="4000" b="1" dirty="0">
                <a:solidFill>
                  <a:prstClr val="black"/>
                </a:solidFill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对环境因素的把控</a:t>
            </a:r>
            <a:r>
              <a:rPr lang="zh-CN" altLang="en-US" sz="3000" b="1" dirty="0">
                <a:solidFill>
                  <a:prstClr val="black"/>
                </a:solidFill>
                <a:latin typeface="+mj-ea"/>
                <a:ea typeface="+mj-ea"/>
              </a:rPr>
              <a:t>（ 小猪短租 </a:t>
            </a:r>
            <a:r>
              <a:rPr lang="en-US" altLang="zh-CN" sz="3000" dirty="0">
                <a:solidFill>
                  <a:prstClr val="black"/>
                </a:solidFill>
                <a:latin typeface="+mj-ea"/>
                <a:ea typeface="+mj-ea"/>
              </a:rPr>
              <a:t>&amp; Airbnb </a:t>
            </a:r>
            <a:r>
              <a:rPr lang="zh-CN" altLang="en-US" sz="3000" b="1" dirty="0">
                <a:solidFill>
                  <a:prstClr val="black"/>
                </a:solidFill>
                <a:latin typeface="+mj-ea"/>
                <a:ea typeface="+mj-ea"/>
              </a:rPr>
              <a:t>）</a:t>
            </a:r>
            <a:endParaRPr lang="en-US" altLang="zh-CN" sz="3000" b="1" dirty="0">
              <a:solidFill>
                <a:prstClr val="black"/>
              </a:solidFill>
              <a:latin typeface="+mj-ea"/>
              <a:ea typeface="+mj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41106" y="4343997"/>
            <a:ext cx="91632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/>
              <a:t>3.	</a:t>
            </a:r>
            <a:r>
              <a:rPr lang="zh-CN" altLang="en-US" sz="40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要素之间协调适应</a:t>
            </a:r>
            <a:r>
              <a:rPr lang="zh-CN" altLang="en-US" sz="3000" b="1" dirty="0" smtClean="0">
                <a:latin typeface="+mj-ea"/>
                <a:ea typeface="+mj-ea"/>
              </a:rPr>
              <a:t>（ 四要素 </a:t>
            </a:r>
            <a:r>
              <a:rPr lang="zh-CN" altLang="en-US" sz="3000" dirty="0" smtClean="0">
                <a:latin typeface="+mj-ea"/>
                <a:ea typeface="+mj-ea"/>
              </a:rPr>
              <a:t>）</a:t>
            </a:r>
            <a:endParaRPr lang="zh-CN" altLang="en-US" sz="3000" dirty="0">
              <a:latin typeface="+mj-ea"/>
              <a:ea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lvl="0" algn="ctr"/>
            <a:endParaRPr lang="zh-CN" altLang="en-US" dirty="0"/>
          </a:p>
        </p:txBody>
      </p:sp>
      <p:graphicFrame>
        <p:nvGraphicFramePr>
          <p:cNvPr id="6" name="图示 1"/>
          <p:cNvGraphicFramePr/>
          <p:nvPr/>
        </p:nvGraphicFramePr>
        <p:xfrm>
          <a:off x="1986382" y="782053"/>
          <a:ext cx="8360775" cy="5708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0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직사각형 4"/>
          <p:cNvSpPr/>
          <p:nvPr/>
        </p:nvSpPr>
        <p:spPr>
          <a:xfrm>
            <a:off x="3868274" y="2839871"/>
            <a:ext cx="4974935" cy="11823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12700" marR="5080" indent="165735">
              <a:lnSpc>
                <a:spcPts val="8490"/>
              </a:lnSpc>
            </a:pPr>
            <a:r>
              <a:rPr lang="zh-CN" altLang="en-US" sz="9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2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谢</a:t>
            </a:r>
            <a:r>
              <a:rPr lang="zh-CN" altLang="en-US" sz="96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bg2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谢！！</a:t>
            </a:r>
            <a:endParaRPr lang="zh-CN" altLang="en-US" sz="96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bg2">
                  <a:lumMod val="75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object 2"/>
          <p:cNvSpPr/>
          <p:nvPr/>
        </p:nvSpPr>
        <p:spPr>
          <a:xfrm>
            <a:off x="0" y="-131119"/>
            <a:ext cx="12192000" cy="6989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TextBox 4"/>
          <p:cNvSpPr txBox="1"/>
          <p:nvPr/>
        </p:nvSpPr>
        <p:spPr>
          <a:xfrm>
            <a:off x="5391150" y="585838"/>
            <a:ext cx="42545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概念</a:t>
            </a:r>
            <a:endParaRPr lang="ko-KR" altLang="en-US" sz="4400" b="1" dirty="0">
              <a:latin typeface="Microsoft JhengHei Light" panose="020B0304030504040204" pitchFamily="34" charset="-12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68750" y="1987646"/>
            <a:ext cx="4254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楷体" panose="02010609060101010101" pitchFamily="49" charset="-122"/>
                <a:ea typeface="楷体" panose="02010609060101010101" pitchFamily="49" charset="-122"/>
              </a:rPr>
              <a:t>萨尔曼模型的四个要素</a:t>
            </a:r>
            <a:endParaRPr lang="ko-KR" altLang="en-US" sz="3200" dirty="0">
              <a:latin typeface="楷体" panose="02010609060101010101" pitchFamily="49" charset="-122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103697" y="3323415"/>
            <a:ext cx="2544927" cy="6950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4675"/>
              </a:lnSpc>
            </a:pPr>
            <a:r>
              <a:rPr lang="en-US" altLang="zh-CN" sz="3200" b="1" spc="-120" dirty="0" smtClean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01.</a:t>
            </a:r>
            <a:r>
              <a:rPr lang="zh-CN" altLang="en-US" sz="3200" b="1" spc="-120" dirty="0" smtClean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人和资源</a:t>
            </a:r>
            <a:r>
              <a:rPr lang="ko-KR" altLang="en-US" sz="3200" b="1" spc="-155" dirty="0" smtClean="0">
                <a:solidFill>
                  <a:srgbClr val="374862"/>
                </a:solidFill>
                <a:latin typeface="楷体" panose="02010609060101010101" pitchFamily="49" charset="-122"/>
                <a:cs typeface="Arial" panose="020B0604020202090204"/>
              </a:rPr>
              <a:t> </a:t>
            </a:r>
            <a:endParaRPr lang="ko-KR" altLang="en-US" sz="3200" dirty="0">
              <a:latin typeface="楷体" panose="02010609060101010101" pitchFamily="49" charset="-122"/>
              <a:cs typeface="Arial" panose="020B0604020202090204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536577" y="4734680"/>
            <a:ext cx="2358018" cy="6136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4675"/>
              </a:lnSpc>
            </a:pPr>
            <a:r>
              <a:rPr lang="en-US" altLang="ko-KR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0</a:t>
            </a:r>
            <a:r>
              <a:rPr lang="en-US" altLang="zh-CN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4.</a:t>
            </a:r>
            <a:r>
              <a:rPr lang="zh-CN" altLang="en-US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外部环境</a:t>
            </a:r>
            <a:endParaRPr lang="ko-KR" altLang="en-US" sz="3200" dirty="0">
              <a:latin typeface="楷体" panose="02010609060101010101" pitchFamily="49" charset="-122"/>
              <a:cs typeface="Arial" panose="020B0604020202090204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103697" y="4712399"/>
            <a:ext cx="3151184" cy="6136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4675"/>
              </a:lnSpc>
            </a:pPr>
            <a:r>
              <a:rPr lang="en-US" altLang="ko-KR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0</a:t>
            </a:r>
            <a:r>
              <a:rPr lang="en-US" altLang="zh-CN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3</a:t>
            </a:r>
            <a:r>
              <a:rPr lang="en-US" altLang="ko-KR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.</a:t>
            </a:r>
            <a:r>
              <a:rPr lang="zh-CN" altLang="en-US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自身交易行为</a:t>
            </a:r>
            <a:endParaRPr lang="ko-KR" altLang="en-US" sz="3200" b="1" dirty="0">
              <a:latin typeface="楷体" panose="02010609060101010101" pitchFamily="49" charset="-122"/>
              <a:cs typeface="Arial" panose="020B0604020202090204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7536577" y="3292637"/>
            <a:ext cx="1756250" cy="6136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ts val="4675"/>
              </a:lnSpc>
            </a:pPr>
            <a:r>
              <a:rPr lang="en-US" altLang="ko-KR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0</a:t>
            </a:r>
            <a:r>
              <a:rPr lang="en-US" altLang="zh-CN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2</a:t>
            </a:r>
            <a:r>
              <a:rPr lang="en-US" altLang="ko-KR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. </a:t>
            </a:r>
            <a:r>
              <a:rPr lang="zh-CN" altLang="en-US" sz="3200" b="1" spc="-120" dirty="0">
                <a:solidFill>
                  <a:srgbClr val="374862"/>
                </a:solidFill>
                <a:latin typeface="楷体" panose="02010609060101010101" pitchFamily="49" charset="-122"/>
                <a:ea typeface="楷体" panose="02010609060101010101" pitchFamily="49" charset="-122"/>
                <a:cs typeface="Arial" panose="020B0604020202090204"/>
              </a:rPr>
              <a:t>机会</a:t>
            </a:r>
            <a:endParaRPr lang="ko-KR" altLang="en-US" sz="3200" dirty="0">
              <a:latin typeface="楷体" panose="02010609060101010101" pitchFamily="49" charset="-122"/>
              <a:cs typeface="Arial" panose="020B060402020209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TextBox 4"/>
          <p:cNvSpPr txBox="1"/>
          <p:nvPr/>
        </p:nvSpPr>
        <p:spPr>
          <a:xfrm>
            <a:off x="2428756" y="833662"/>
            <a:ext cx="70456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萨尔曼创业模型的核心思想</a:t>
            </a:r>
            <a:endParaRPr lang="ko-KR" altLang="en-US" sz="4400" b="1" dirty="0">
              <a:latin typeface="Microsoft JhengHei Light" panose="020B0304030504040204" pitchFamily="34" charset="-12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33512" y="2351038"/>
            <a:ext cx="1012497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楷体" panose="02010609060101010101" pitchFamily="49" charset="-122"/>
                <a:ea typeface="楷体" panose="02010609060101010101" pitchFamily="49" charset="-122"/>
              </a:rPr>
              <a:t>要素之间的</a:t>
            </a:r>
            <a:r>
              <a:rPr lang="zh-CN" altLang="en-US" sz="36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适应</a:t>
            </a:r>
            <a:r>
              <a:rPr lang="zh-CN" altLang="en-US" sz="3600" b="1" dirty="0" smtClean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性</a:t>
            </a:r>
            <a:r>
              <a:rPr lang="zh-CN" altLang="en-US" sz="3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：</a:t>
            </a:r>
            <a:endParaRPr lang="en-US" altLang="zh-CN" sz="3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30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3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人</a:t>
            </a:r>
            <a:r>
              <a:rPr lang="zh-CN" altLang="en-US" sz="3000" dirty="0"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  <a:r>
              <a:rPr lang="zh-CN" altLang="en-US" sz="3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机会、交</a:t>
            </a:r>
            <a:r>
              <a:rPr lang="zh-CN" altLang="en-US" sz="3000" dirty="0">
                <a:latin typeface="楷体" panose="02010609060101010101" pitchFamily="49" charset="-122"/>
                <a:ea typeface="楷体" panose="02010609060101010101" pitchFamily="49" charset="-122"/>
              </a:rPr>
              <a:t>易行为与外部环境能否些调</a:t>
            </a:r>
            <a:r>
              <a:rPr lang="zh-CN" altLang="en-US" sz="3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和、相</a:t>
            </a:r>
            <a:r>
              <a:rPr lang="zh-CN" altLang="en-US" sz="3000" dirty="0">
                <a:latin typeface="楷体" panose="02010609060101010101" pitchFamily="49" charset="-122"/>
                <a:ea typeface="楷体" panose="02010609060101010101" pitchFamily="49" charset="-122"/>
              </a:rPr>
              <a:t>互促</a:t>
            </a:r>
            <a:r>
              <a:rPr lang="zh-CN" altLang="en-US" sz="3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进</a:t>
            </a:r>
            <a:endParaRPr lang="en-US" altLang="zh-CN" sz="30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3000" b="1" dirty="0" smtClean="0">
              <a:solidFill>
                <a:srgbClr val="C0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3000" b="1" dirty="0" smtClean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环</a:t>
            </a:r>
            <a:r>
              <a:rPr lang="zh-CN" altLang="en-US" sz="3000" b="1" dirty="0">
                <a:solidFill>
                  <a:srgbClr val="C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境</a:t>
            </a:r>
            <a:r>
              <a:rPr lang="zh-CN" altLang="en-US" sz="3000" dirty="0">
                <a:latin typeface="楷体" panose="02010609060101010101" pitchFamily="49" charset="-122"/>
                <a:ea typeface="楷体" panose="02010609060101010101" pitchFamily="49" charset="-122"/>
              </a:rPr>
              <a:t>处于模型中心，影响着其他三个创业要素，同时其他三个创业因素也会反过来影响环</a:t>
            </a:r>
            <a:r>
              <a:rPr lang="zh-CN" altLang="en-US" sz="30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境</a:t>
            </a:r>
            <a:endParaRPr lang="zh-CN" altLang="en-US" sz="30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-4119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ko-KR" altLang="en-US" dirty="0"/>
          </a:p>
          <a:p>
            <a:endParaRPr dirty="0"/>
          </a:p>
        </p:txBody>
      </p:sp>
      <p:sp>
        <p:nvSpPr>
          <p:cNvPr id="5" name="TextBox 4"/>
          <p:cNvSpPr txBox="1"/>
          <p:nvPr/>
        </p:nvSpPr>
        <p:spPr>
          <a:xfrm>
            <a:off x="1127162" y="1027906"/>
            <a:ext cx="343621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Airbnb</a:t>
            </a:r>
            <a:r>
              <a:rPr lang="zh-CN" altLang="en-US" sz="40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简介</a:t>
            </a:r>
            <a:endParaRPr lang="ko-KR" altLang="en-US" sz="4000" b="1" dirty="0">
              <a:latin typeface="Microsoft JhengHei Light" panose="020B0304030504040204" pitchFamily="34" charset="-12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2156616"/>
            <a:ext cx="612393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人们可以通过它的网络平台将闲置的房间租售，供全球住客选</a:t>
            </a:r>
            <a:r>
              <a:rPr lang="zh-CN" altLang="zh-CN" sz="32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用</a:t>
            </a:r>
            <a:endParaRPr lang="zh-CN" altLang="en-US" sz="32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32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成立至今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7</a:t>
            </a:r>
            <a:r>
              <a:rPr lang="zh-CN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年时间，它的业务覆盖全球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190</a:t>
            </a:r>
            <a:r>
              <a:rPr lang="zh-CN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多个国家，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34000</a:t>
            </a:r>
            <a:r>
              <a:rPr lang="zh-CN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多座城市，估值高达</a:t>
            </a:r>
            <a:r>
              <a:rPr lang="en-US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255</a:t>
            </a:r>
            <a:r>
              <a:rPr lang="zh-CN" altLang="zh-CN" sz="3200" dirty="0">
                <a:latin typeface="楷体" panose="02010609060101010101" pitchFamily="49" charset="-122"/>
                <a:ea typeface="楷体" panose="02010609060101010101" pitchFamily="49" charset="-122"/>
              </a:rPr>
              <a:t>亿美元，远超凯瑞、万豪，与希尔顿不相上</a:t>
            </a:r>
            <a:r>
              <a:rPr lang="zh-CN" altLang="zh-CN" sz="32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下 </a:t>
            </a:r>
            <a:endParaRPr kumimoji="1" lang="zh-CN" altLang="en-US" sz="32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ko-KR" altLang="en-US" dirty="0">
              <a:latin typeface="黑体" panose="02010609060101010101" pitchFamily="49" charset="-122"/>
            </a:endParaRPr>
          </a:p>
          <a:p>
            <a:endParaRPr lang="ko-KR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339" y="1690688"/>
            <a:ext cx="3187700" cy="40126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-17658" y="-4121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ko-KR" altLang="en-US" dirty="0"/>
          </a:p>
          <a:p>
            <a:endParaRPr dirty="0"/>
          </a:p>
        </p:txBody>
      </p:sp>
      <p:sp>
        <p:nvSpPr>
          <p:cNvPr id="5" name="文本框 1"/>
          <p:cNvSpPr txBox="1"/>
          <p:nvPr/>
        </p:nvSpPr>
        <p:spPr>
          <a:xfrm>
            <a:off x="838200" y="772209"/>
            <a:ext cx="24865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1.</a:t>
            </a:r>
            <a:r>
              <a:rPr kumimoji="1" lang="zh-CN" altLang="en-US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人和资源</a:t>
            </a:r>
            <a:endParaRPr kumimoji="1" lang="zh-CN" altLang="en-US" sz="36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6" name="文本框 4"/>
          <p:cNvSpPr txBox="1"/>
          <p:nvPr/>
        </p:nvSpPr>
        <p:spPr>
          <a:xfrm>
            <a:off x="0" y="2169980"/>
            <a:ext cx="5442516" cy="34470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600" b="1" dirty="0">
                <a:latin typeface="楷体" panose="02010609060101010101" pitchFamily="49" charset="-122"/>
                <a:ea typeface="楷体" panose="02010609060101010101" pitchFamily="49" charset="-122"/>
              </a:rPr>
              <a:t>核心团队：</a:t>
            </a:r>
            <a:endParaRPr kumimoji="1" lang="zh-CN" altLang="en-US" sz="26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乔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·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格比</a:t>
            </a:r>
            <a:r>
              <a:rPr lang="zh-CN" altLang="en-US" sz="2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亚</a:t>
            </a:r>
            <a:endParaRPr lang="zh-CN" altLang="en-US" sz="2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en-US" altLang="zh-CN" sz="2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负责用户体验和公关</a:t>
            </a:r>
            <a:endParaRPr lang="zh-CN" altLang="en-US" sz="26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布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莱恩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·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切斯基</a:t>
            </a:r>
            <a:endParaRPr lang="zh-CN" altLang="en-US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负责商务发展和品牌创设</a:t>
            </a:r>
            <a:endParaRPr lang="zh-CN" altLang="en-US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内森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·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布莱卡斯亚克</a:t>
            </a:r>
            <a:endParaRPr lang="zh-CN" altLang="en-US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	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负责软件开发</a:t>
            </a:r>
            <a:endParaRPr lang="zh-CN" altLang="en-US" sz="26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7" name="文本框 5"/>
          <p:cNvSpPr txBox="1"/>
          <p:nvPr/>
        </p:nvSpPr>
        <p:spPr>
          <a:xfrm>
            <a:off x="1059807" y="5617078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>
                <a:solidFill>
                  <a:srgbClr val="FF0000"/>
                </a:solidFill>
              </a:rPr>
              <a:t>企</a:t>
            </a:r>
            <a:r>
              <a:rPr kumimoji="1" lang="zh-CN" altLang="en-US" sz="3200" dirty="0">
                <a:solidFill>
                  <a:srgbClr val="FF0000"/>
                </a:solidFill>
              </a:rPr>
              <a:t>业家精</a:t>
            </a:r>
            <a:r>
              <a:rPr kumimoji="1" lang="zh-CN" altLang="en-US" sz="3200" dirty="0" smtClean="0">
                <a:solidFill>
                  <a:srgbClr val="FF0000"/>
                </a:solidFill>
              </a:rPr>
              <a:t>神</a:t>
            </a:r>
            <a:endParaRPr kumimoji="1" lang="zh-CN" altLang="en-US" sz="3200" dirty="0"/>
          </a:p>
        </p:txBody>
      </p:sp>
      <p:graphicFrame>
        <p:nvGraphicFramePr>
          <p:cNvPr id="10" name="表格 2"/>
          <p:cNvGraphicFramePr>
            <a:graphicFrameLocks noGrp="1"/>
          </p:cNvGraphicFramePr>
          <p:nvPr/>
        </p:nvGraphicFramePr>
        <p:xfrm>
          <a:off x="5424499" y="358887"/>
          <a:ext cx="6503469" cy="6136105"/>
        </p:xfrm>
        <a:graphic>
          <a:graphicData uri="http://schemas.openxmlformats.org/drawingml/2006/table">
            <a:tbl>
              <a:tblPr/>
              <a:tblGrid>
                <a:gridCol w="1994246"/>
                <a:gridCol w="4509223"/>
              </a:tblGrid>
              <a:tr h="4083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遇到的困难</a:t>
                      </a:r>
                      <a:endParaRPr lang="zh-CN" altLang="en-US" sz="1800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26993" marR="26993" marT="26993" marB="2699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解决办法</a:t>
                      </a:r>
                      <a:endParaRPr lang="zh-CN" altLang="en-US" sz="1800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26993" marR="26993" marT="26993" marB="2699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EC0BF"/>
                    </a:solidFill>
                  </a:tcPr>
                </a:tc>
              </a:tr>
              <a:tr h="1090742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创业初期资金不足</a:t>
                      </a:r>
                      <a:endParaRPr lang="zh-CN" altLang="en-US" sz="1800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26993" marR="26993" marT="26993" marB="2699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靠设计麦片包装（奥巴马口味和麦凯恩口味）来赚取运营公司的费用，获得了三万美元，成为了</a:t>
                      </a:r>
                      <a:r>
                        <a:rPr lang="en-US" altLang="zh-CN" sz="1800" dirty="0" err="1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Airbnb</a:t>
                      </a:r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发展早期非常重要的一笔资</a:t>
                      </a:r>
                      <a:r>
                        <a:rPr lang="zh-CN" altLang="en-US" sz="1800" dirty="0" smtClean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金</a:t>
                      </a:r>
                      <a:endParaRPr lang="zh-CN" altLang="en-US" sz="1800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26993" marR="26993" marT="26993" marB="2699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90742"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积极寻找外部融资，找到了天使轮投资</a:t>
                      </a:r>
                      <a:r>
                        <a:rPr lang="en-US" altLang="zh-CN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——</a:t>
                      </a:r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创业孵化器（</a:t>
                      </a:r>
                      <a:r>
                        <a:rPr lang="en-US" altLang="zh-CN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Y </a:t>
                      </a:r>
                      <a:r>
                        <a:rPr lang="en-US" altLang="zh-CN" sz="1800" dirty="0" err="1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Combinator</a:t>
                      </a:r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）提供早期资金</a:t>
                      </a:r>
                      <a:r>
                        <a:rPr lang="en-US" altLang="zh-CN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</a:t>
                      </a:r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万美</a:t>
                      </a:r>
                      <a:r>
                        <a:rPr lang="zh-CN" altLang="en-US" sz="1800" dirty="0" smtClean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元</a:t>
                      </a:r>
                      <a:endParaRPr lang="zh-CN" altLang="en-US" sz="1800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26993" marR="26993" marT="26993" marB="2699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</a:tr>
              <a:tr h="1773138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无法扩大市场</a:t>
                      </a:r>
                      <a:endParaRPr lang="zh-CN" altLang="en-US" sz="1800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26993" marR="26993" marT="26993" marB="26993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在</a:t>
                      </a:r>
                      <a:r>
                        <a:rPr lang="en-US" altLang="zh-CN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2008</a:t>
                      </a:r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年</a:t>
                      </a:r>
                      <a:r>
                        <a:rPr lang="en-US" altLang="zh-CN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3</a:t>
                      </a:r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月的大型线下活动西南偏南大会上推出了产品。当时也适逢美国总统大选，他们在美国总统候选人之一奥巴马的演讲地点丹佛市做推广。由于丹佛市酒店较少，而酒店需求很高，因此</a:t>
                      </a:r>
                      <a:r>
                        <a:rPr lang="en-US" altLang="zh-CN" sz="1800" dirty="0" err="1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Airbnb</a:t>
                      </a:r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在这里获得了一批用</a:t>
                      </a:r>
                      <a:r>
                        <a:rPr lang="zh-CN" altLang="en-US" sz="1800" dirty="0" smtClean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户</a:t>
                      </a:r>
                      <a:endParaRPr lang="zh-CN" altLang="en-US" sz="1800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26993" marR="26993" marT="26993" marB="2699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73138">
                <a:tc vMerge="1"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转变运营模式，放弃低端“沙发客”式住房服务，与中高端酒店竞争，用精致的房源照片和深入当地文化的新服务观念获取用户。两位创始人为设计师出身，因此他们为房东提供免费的专业拍照服务，使房屋预定量极大提</a:t>
                      </a:r>
                      <a:r>
                        <a:rPr lang="zh-CN" altLang="en-US" sz="1800" dirty="0" smtClean="0">
                          <a:solidFill>
                            <a:srgbClr val="000000"/>
                          </a:solidFill>
                          <a:effectLst/>
                          <a:latin typeface="楷体" panose="02010609060101010101" pitchFamily="49" charset="-122"/>
                          <a:ea typeface="楷体" panose="02010609060101010101" pitchFamily="49" charset="-122"/>
                        </a:rPr>
                        <a:t>高</a:t>
                      </a:r>
                      <a:endParaRPr lang="zh-CN" altLang="en-US" sz="1800" dirty="0">
                        <a:effectLst/>
                        <a:latin typeface="楷体" panose="02010609060101010101" pitchFamily="49" charset="-122"/>
                        <a:ea typeface="楷体" panose="02010609060101010101" pitchFamily="49" charset="-122"/>
                      </a:endParaRPr>
                    </a:p>
                  </a:txBody>
                  <a:tcPr marL="26993" marR="26993" marT="26993" marB="26993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0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ko-KR" altLang="en-US" dirty="0"/>
          </a:p>
          <a:p>
            <a:endParaRPr dirty="0"/>
          </a:p>
        </p:txBody>
      </p:sp>
      <p:sp>
        <p:nvSpPr>
          <p:cNvPr id="5" name="文本框 1"/>
          <p:cNvSpPr txBox="1"/>
          <p:nvPr/>
        </p:nvSpPr>
        <p:spPr>
          <a:xfrm>
            <a:off x="989907" y="722950"/>
            <a:ext cx="16257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2.</a:t>
            </a:r>
            <a:r>
              <a:rPr kumimoji="1" lang="zh-CN" altLang="en-US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机会</a:t>
            </a:r>
            <a:endParaRPr kumimoji="1" lang="zh-CN" altLang="en-US" sz="36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6" name="文本框 3"/>
          <p:cNvSpPr txBox="1"/>
          <p:nvPr/>
        </p:nvSpPr>
        <p:spPr>
          <a:xfrm>
            <a:off x="389266" y="2019820"/>
            <a:ext cx="67962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所抓住的机会是一个不同于传统酒店服务业的新市</a:t>
            </a:r>
            <a:r>
              <a:rPr lang="zh-CN" altLang="zh-CN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场</a:t>
            </a:r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传统酒店服务业</a:t>
            </a: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——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标准</a:t>
            </a:r>
            <a:r>
              <a:rPr lang="zh-CN" altLang="en-US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化服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务和设施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Airbnb——</a:t>
            </a:r>
            <a:r>
              <a:rPr lang="zh-CN" altLang="en-US" sz="2800" dirty="0">
                <a:latin typeface="楷体" panose="02010609060101010101" pitchFamily="49" charset="-122"/>
                <a:ea typeface="楷体" panose="02010609060101010101" pitchFamily="49" charset="-122"/>
              </a:rPr>
              <a:t>差异化的民宿租赁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5483" y="2055813"/>
            <a:ext cx="4168317" cy="32101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0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ko-KR" altLang="en-US" dirty="0"/>
          </a:p>
          <a:p>
            <a:endParaRPr dirty="0"/>
          </a:p>
        </p:txBody>
      </p:sp>
      <p:sp>
        <p:nvSpPr>
          <p:cNvPr id="5" name="文本框 1"/>
          <p:cNvSpPr txBox="1"/>
          <p:nvPr/>
        </p:nvSpPr>
        <p:spPr>
          <a:xfrm>
            <a:off x="897402" y="704740"/>
            <a:ext cx="2549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3.</a:t>
            </a:r>
            <a:r>
              <a:rPr kumimoji="1" lang="zh-CN" altLang="en-US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 交易行为</a:t>
            </a:r>
            <a:endParaRPr kumimoji="1" lang="zh-CN" altLang="en-US" sz="36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585331" y="1558570"/>
            <a:ext cx="63673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57200"/>
            <a:r>
              <a:rPr lang="en-US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懂得充分利用社会上可用资源的必要</a:t>
            </a: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性</a:t>
            </a:r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-457200"/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-457200"/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在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企业设立初期，格比亚找到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YC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创业孵化器，这为</a:t>
            </a:r>
            <a:r>
              <a:rPr lang="en-US" altLang="zh-CN" sz="2400" dirty="0" err="1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提供必要的初期资金，也为他们提供与创业相关的服务，完善他们的创新想法，促进了</a:t>
            </a:r>
            <a:r>
              <a:rPr lang="en-US" altLang="zh-CN" sz="2400" dirty="0" err="1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在种子期的发</a:t>
            </a: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展</a:t>
            </a:r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-457200"/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         </a:t>
            </a:r>
            <a:endParaRPr lang="en-US" altLang="zh-CN" sz="24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indent="-457200"/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为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了增加</a:t>
            </a:r>
            <a:r>
              <a:rPr lang="en-US" altLang="zh-CN" sz="2400" dirty="0" err="1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的用户和订单数量，罗德岛设计学院出身的两位创始人亲自为</a:t>
            </a:r>
            <a:r>
              <a:rPr lang="en-US" altLang="zh-CN" sz="2400" dirty="0" err="1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的房东提供免费为房间摄影的服务。房源图片的优化使得订单数量翻番，而两位创始人也更为了解自己的企业所提供的服</a:t>
            </a: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务</a:t>
            </a:r>
            <a:endParaRPr kumimoji="1"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" name="图片 3"/>
          <p:cNvPicPr>
            <a:picLocks noChangeAspect="1"/>
          </p:cNvPicPr>
          <p:nvPr/>
        </p:nvPicPr>
        <p:blipFill rotWithShape="1">
          <a:blip r:embed="rId2"/>
          <a:srcRect b="6023"/>
          <a:stretch>
            <a:fillRect/>
          </a:stretch>
        </p:blipFill>
        <p:spPr>
          <a:xfrm>
            <a:off x="7205588" y="319455"/>
            <a:ext cx="4401081" cy="2769446"/>
          </a:xfrm>
          <a:prstGeom prst="rect">
            <a:avLst/>
          </a:prstGeom>
        </p:spPr>
      </p:pic>
      <p:pic>
        <p:nvPicPr>
          <p:cNvPr id="8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5588" y="3454026"/>
            <a:ext cx="4401081" cy="29340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object 2"/>
          <p:cNvSpPr/>
          <p:nvPr/>
        </p:nvSpPr>
        <p:spPr>
          <a:xfrm>
            <a:off x="0" y="0"/>
            <a:ext cx="12192000" cy="6862119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lang="ko-KR" altLang="en-US" dirty="0"/>
          </a:p>
          <a:p>
            <a:endParaRPr dirty="0"/>
          </a:p>
        </p:txBody>
      </p:sp>
      <p:sp>
        <p:nvSpPr>
          <p:cNvPr id="5" name="文本框 1"/>
          <p:cNvSpPr txBox="1"/>
          <p:nvPr/>
        </p:nvSpPr>
        <p:spPr>
          <a:xfrm>
            <a:off x="838200" y="704740"/>
            <a:ext cx="24192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4.</a:t>
            </a:r>
            <a:r>
              <a:rPr kumimoji="1" lang="zh-CN" altLang="en-US" sz="3600" b="1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外部环境</a:t>
            </a:r>
            <a:endParaRPr kumimoji="1" lang="zh-CN" altLang="en-US" sz="3600" b="1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</p:txBody>
      </p:sp>
      <p:sp>
        <p:nvSpPr>
          <p:cNvPr id="6" name="文本框 2"/>
          <p:cNvSpPr txBox="1"/>
          <p:nvPr/>
        </p:nvSpPr>
        <p:spPr>
          <a:xfrm>
            <a:off x="1257790" y="1427314"/>
            <a:ext cx="5191057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2400" dirty="0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饱和的传统酒店服务业</a:t>
            </a:r>
            <a:endParaRPr lang="zh-CN" altLang="en-US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en-US" altLang="zh-CN" sz="28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经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营模式单一，使</a:t>
            </a:r>
            <a:r>
              <a:rPr lang="en-US" altLang="zh-CN" sz="2400" dirty="0" err="1">
                <a:latin typeface="楷体" panose="02010609060101010101" pitchFamily="49" charset="-122"/>
                <a:ea typeface="楷体" panose="02010609060101010101" pitchFamily="49" charset="-122"/>
              </a:rPr>
              <a:t>Airbnb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注重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文   </a:t>
            </a:r>
            <a:endParaRPr lang="en-US" altLang="zh-CN" sz="24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r>
              <a:rPr lang="en-US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化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交流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的服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务概念广受好评</a:t>
            </a:r>
            <a:r>
              <a:rPr lang="zh-CN" altLang="zh-CN" sz="240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endParaRPr lang="en-US" altLang="zh-CN" sz="28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zh-CN" sz="28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平</a:t>
            </a:r>
            <a:r>
              <a:rPr lang="zh-CN" altLang="zh-CN" sz="2800" dirty="0">
                <a:latin typeface="楷体" panose="02010609060101010101" pitchFamily="49" charset="-122"/>
                <a:ea typeface="楷体" panose="02010609060101010101" pitchFamily="49" charset="-122"/>
              </a:rPr>
              <a:t>台经济的盛行</a:t>
            </a:r>
            <a:r>
              <a:rPr lang="zh-CN" altLang="zh-CN" sz="2800" dirty="0">
                <a:effectLst/>
                <a:latin typeface="楷体" panose="02010609060101010101" pitchFamily="49" charset="-122"/>
                <a:ea typeface="楷体" panose="02010609060101010101" pitchFamily="49" charset="-122"/>
              </a:rPr>
              <a:t> </a:t>
            </a:r>
            <a:endParaRPr lang="zh-CN" altLang="en-US" sz="2800" dirty="0">
              <a:effectLst/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1"/>
            <a:endParaRPr lang="en-US" altLang="zh-CN" sz="24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lvl="1"/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没</a:t>
            </a:r>
            <a:r>
              <a:rPr lang="zh-CN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有大量的固定资产投入和庞大的服务</a:t>
            </a:r>
            <a:r>
              <a:rPr lang="zh-CN" altLang="zh-CN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人员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赚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取中介费用，资产结构更灵活</a:t>
            </a:r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7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1231" y="2387048"/>
            <a:ext cx="4358385" cy="34630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2763</Words>
  <Application>WPS 演示</Application>
  <PresentationFormat>宽屏</PresentationFormat>
  <Paragraphs>230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46" baseType="lpstr">
      <vt:lpstr>Arial</vt:lpstr>
      <vt:lpstr>方正书宋_GBK</vt:lpstr>
      <vt:lpstr>Wingdings</vt:lpstr>
      <vt:lpstr>Microsoft JhengHei Light</vt:lpstr>
      <vt:lpstr>Arial</vt:lpstr>
      <vt:lpstr>楷体</vt:lpstr>
      <vt:lpstr>黑体</vt:lpstr>
      <vt:lpstr>Tahoma</vt:lpstr>
      <vt:lpstr>宋体</vt:lpstr>
      <vt:lpstr>Times New Roman</vt:lpstr>
      <vt:lpstr>Malgun Gothic</vt:lpstr>
      <vt:lpstr>Apple SD Gothic Neo</vt:lpstr>
      <vt:lpstr>苹方-简</vt:lpstr>
      <vt:lpstr>汉仪楷体KW</vt:lpstr>
      <vt:lpstr>微软雅黑</vt:lpstr>
      <vt:lpstr>汉仪旗黑KW</vt:lpstr>
      <vt:lpstr>宋体</vt:lpstr>
      <vt:lpstr>Arial Unicode MS</vt:lpstr>
      <vt:lpstr>汉仪书宋二KW</vt:lpstr>
      <vt:lpstr>汉仪中黑KW</vt:lpstr>
      <vt:lpstr>等线</vt:lpstr>
      <vt:lpstr>汉仪中等线KW</vt:lpstr>
      <vt:lpstr>Calibri</vt:lpstr>
      <vt:lpstr>Helvetica Neue</vt:lpstr>
      <vt:lpstr>Malgun Gothic</vt:lpstr>
      <vt:lpstr>Office 테마</vt:lpstr>
      <vt:lpstr>PowerPoint 演示文稿</vt:lpstr>
      <vt:lpstr>PowerPoint 演示文稿</vt:lpstr>
      <vt:lpstr>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tanglimpse</cp:lastModifiedBy>
  <cp:revision>46</cp:revision>
  <dcterms:created xsi:type="dcterms:W3CDTF">2019-10-08T12:08:46Z</dcterms:created>
  <dcterms:modified xsi:type="dcterms:W3CDTF">2019-10-08T12:08:46Z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2052-1.1.0.1454</vt:lpwstr>
  </property>
</Properties>
</file>

<file path=docProps/thumbnail.jpeg>
</file>